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1"/>
  </p:notesMasterIdLst>
  <p:sldIdLst>
    <p:sldId id="303" r:id="rId2"/>
    <p:sldId id="304" r:id="rId3"/>
    <p:sldId id="305" r:id="rId4"/>
    <p:sldId id="260" r:id="rId5"/>
    <p:sldId id="312" r:id="rId6"/>
    <p:sldId id="313" r:id="rId7"/>
    <p:sldId id="326" r:id="rId8"/>
    <p:sldId id="306" r:id="rId9"/>
    <p:sldId id="307" r:id="rId10"/>
    <p:sldId id="322" r:id="rId11"/>
    <p:sldId id="308" r:id="rId12"/>
    <p:sldId id="314" r:id="rId13"/>
    <p:sldId id="334" r:id="rId14"/>
    <p:sldId id="330" r:id="rId15"/>
    <p:sldId id="317" r:id="rId16"/>
    <p:sldId id="315" r:id="rId17"/>
    <p:sldId id="331" r:id="rId18"/>
    <p:sldId id="329" r:id="rId19"/>
    <p:sldId id="309" r:id="rId20"/>
    <p:sldId id="318" r:id="rId21"/>
    <p:sldId id="320" r:id="rId22"/>
    <p:sldId id="319" r:id="rId23"/>
    <p:sldId id="311" r:id="rId24"/>
    <p:sldId id="325" r:id="rId25"/>
    <p:sldId id="324" r:id="rId26"/>
    <p:sldId id="328" r:id="rId27"/>
    <p:sldId id="332" r:id="rId28"/>
    <p:sldId id="333" r:id="rId29"/>
    <p:sldId id="323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BD2DA95-6473-4D0E-A7A3-3F13C20FA3F8}">
          <p14:sldIdLst>
            <p14:sldId id="303"/>
            <p14:sldId id="304"/>
            <p14:sldId id="305"/>
            <p14:sldId id="260"/>
            <p14:sldId id="312"/>
            <p14:sldId id="313"/>
            <p14:sldId id="326"/>
            <p14:sldId id="306"/>
            <p14:sldId id="307"/>
            <p14:sldId id="322"/>
            <p14:sldId id="308"/>
            <p14:sldId id="314"/>
            <p14:sldId id="334"/>
            <p14:sldId id="330"/>
            <p14:sldId id="317"/>
            <p14:sldId id="315"/>
            <p14:sldId id="331"/>
            <p14:sldId id="329"/>
            <p14:sldId id="309"/>
            <p14:sldId id="318"/>
            <p14:sldId id="320"/>
            <p14:sldId id="319"/>
            <p14:sldId id="311"/>
            <p14:sldId id="325"/>
            <p14:sldId id="324"/>
            <p14:sldId id="328"/>
            <p14:sldId id="332"/>
            <p14:sldId id="333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7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0CE19-1FED-4254-8B2B-2B6CC4BAA6F4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5F780-E660-4612-A32D-7B672C483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924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645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11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945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565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552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050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93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056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505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778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203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027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241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741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437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741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895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067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126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920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641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3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050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350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27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260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60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3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21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64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3339" y="287337"/>
            <a:ext cx="10972800" cy="46606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67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第一部分  点击此处输入您的标题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802" y="884717"/>
            <a:ext cx="12190199" cy="14401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802" y="884717"/>
            <a:ext cx="1866573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71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8BFFDBA-F063-4E8D-B6B3-58865D9E08AF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18C84B-E131-4E3F-9633-45FC43C559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95"/>
            <a:ext cx="12187938" cy="68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5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E76E543-29ED-4B29-9E59-3B4C2E387277}"/>
              </a:ext>
            </a:extLst>
          </p:cNvPr>
          <p:cNvSpPr/>
          <p:nvPr/>
        </p:nvSpPr>
        <p:spPr>
          <a:xfrm>
            <a:off x="3807265" y="5531339"/>
            <a:ext cx="366369" cy="36636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2865DCA-BA37-4518-A64C-258872B5A561}"/>
              </a:ext>
            </a:extLst>
          </p:cNvPr>
          <p:cNvSpPr/>
          <p:nvPr/>
        </p:nvSpPr>
        <p:spPr>
          <a:xfrm>
            <a:off x="814758" y="4234731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4AE052D-0D02-4EED-9BFB-48B98F1EDC63}"/>
              </a:ext>
            </a:extLst>
          </p:cNvPr>
          <p:cNvSpPr/>
          <p:nvPr/>
        </p:nvSpPr>
        <p:spPr>
          <a:xfrm>
            <a:off x="10532962" y="1833238"/>
            <a:ext cx="309460" cy="3094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18D819-6F17-4152-8491-088880D585F4}"/>
              </a:ext>
            </a:extLst>
          </p:cNvPr>
          <p:cNvGrpSpPr/>
          <p:nvPr/>
        </p:nvGrpSpPr>
        <p:grpSpPr>
          <a:xfrm>
            <a:off x="1479124" y="5344302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86">
              <a:extLst>
                <a:ext uri="{FF2B5EF4-FFF2-40B4-BE49-F238E27FC236}">
                  <a16:creationId xmlns:a16="http://schemas.microsoft.com/office/drawing/2014/main" id="{7F11E599-64BF-4947-A2E7-F5B10B441912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1DC57AC-2CEE-44C9-A972-5DA4D0F27573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DBD940B-5F07-4A52-9E30-8CAEE95EC642}"/>
              </a:ext>
            </a:extLst>
          </p:cNvPr>
          <p:cNvGrpSpPr/>
          <p:nvPr/>
        </p:nvGrpSpPr>
        <p:grpSpPr>
          <a:xfrm>
            <a:off x="2654301" y="4878055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89">
              <a:extLst>
                <a:ext uri="{FF2B5EF4-FFF2-40B4-BE49-F238E27FC236}">
                  <a16:creationId xmlns:a16="http://schemas.microsoft.com/office/drawing/2014/main" id="{B07459C7-DBE5-47F2-B9B5-6278C102A90A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E7856EA-12FA-496B-BCFC-F9A0F896B974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99">
            <a:extLst>
              <a:ext uri="{FF2B5EF4-FFF2-40B4-BE49-F238E27FC236}">
                <a16:creationId xmlns:a16="http://schemas.microsoft.com/office/drawing/2014/main" id="{2DC86B7C-AF36-43D8-8719-FAF6C2662DD7}"/>
              </a:ext>
            </a:extLst>
          </p:cNvPr>
          <p:cNvSpPr txBox="1"/>
          <p:nvPr/>
        </p:nvSpPr>
        <p:spPr>
          <a:xfrm>
            <a:off x="3549339" y="1806983"/>
            <a:ext cx="4649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/>
            <a:r>
              <a:rPr lang="en-US" altLang="zh-CN" sz="7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SJTU BUS</a:t>
            </a:r>
            <a:endParaRPr lang="zh-CN" altLang="en-US" sz="7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934A8B-9B10-4C75-B8EF-830D1741FC41}"/>
              </a:ext>
            </a:extLst>
          </p:cNvPr>
          <p:cNvCxnSpPr>
            <a:cxnSpLocks/>
          </p:cNvCxnSpPr>
          <p:nvPr/>
        </p:nvCxnSpPr>
        <p:spPr>
          <a:xfrm>
            <a:off x="1132274" y="3621021"/>
            <a:ext cx="94006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101">
            <a:extLst>
              <a:ext uri="{FF2B5EF4-FFF2-40B4-BE49-F238E27FC236}">
                <a16:creationId xmlns:a16="http://schemas.microsoft.com/office/drawing/2014/main" id="{A8C71B09-CFE3-49E4-B6F9-25B2FA8FC779}"/>
              </a:ext>
            </a:extLst>
          </p:cNvPr>
          <p:cNvSpPr/>
          <p:nvPr/>
        </p:nvSpPr>
        <p:spPr>
          <a:xfrm>
            <a:off x="3877519" y="3333513"/>
            <a:ext cx="4236334" cy="90282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成员：王鑫伟、姚子航、励颖、王一林 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35" name="TextBox 102">
            <a:extLst>
              <a:ext uri="{FF2B5EF4-FFF2-40B4-BE49-F238E27FC236}">
                <a16:creationId xmlns:a16="http://schemas.microsoft.com/office/drawing/2014/main" id="{6EF32B92-5045-4F45-8760-2A89B04CD02C}"/>
              </a:ext>
            </a:extLst>
          </p:cNvPr>
          <p:cNvSpPr txBox="1"/>
          <p:nvPr/>
        </p:nvSpPr>
        <p:spPr>
          <a:xfrm>
            <a:off x="3549339" y="4352252"/>
            <a:ext cx="4906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21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软件工程导论 立项答辩</a:t>
            </a:r>
            <a:endParaRPr lang="en-US" altLang="zh-CN" sz="2133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7757DC2-FB7F-4080-8AAB-AAA7969560F4}"/>
              </a:ext>
            </a:extLst>
          </p:cNvPr>
          <p:cNvGrpSpPr/>
          <p:nvPr/>
        </p:nvGrpSpPr>
        <p:grpSpPr>
          <a:xfrm>
            <a:off x="8418201" y="1306229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89">
              <a:extLst>
                <a:ext uri="{FF2B5EF4-FFF2-40B4-BE49-F238E27FC236}">
                  <a16:creationId xmlns:a16="http://schemas.microsoft.com/office/drawing/2014/main" id="{4661E956-8DB8-471F-B4AA-5B34EAEB4E39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5BED353-DA31-476B-91AF-BE34443F6907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0F71561-6647-4F1D-BC96-70DBA654F491}"/>
              </a:ext>
            </a:extLst>
          </p:cNvPr>
          <p:cNvGrpSpPr/>
          <p:nvPr/>
        </p:nvGrpSpPr>
        <p:grpSpPr>
          <a:xfrm>
            <a:off x="9518692" y="963680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86">
              <a:extLst>
                <a:ext uri="{FF2B5EF4-FFF2-40B4-BE49-F238E27FC236}">
                  <a16:creationId xmlns:a16="http://schemas.microsoft.com/office/drawing/2014/main" id="{0AF9DAAF-2688-4497-8CBA-911BB666524D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9E351D2-0446-4540-AAB4-D354F57C7915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25D8995C-008B-4F3D-978B-AB138BEBAE48}"/>
              </a:ext>
            </a:extLst>
          </p:cNvPr>
          <p:cNvSpPr/>
          <p:nvPr/>
        </p:nvSpPr>
        <p:spPr>
          <a:xfrm>
            <a:off x="7450068" y="65647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9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ferris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3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31" dur="11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900"/>
                            </p:stCondLst>
                            <p:childTnLst>
                              <p:par>
                                <p:cTn id="5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79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88" dur="11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32" grpId="0"/>
      <p:bldP spid="34" grpId="0" animBg="1"/>
      <p:bldP spid="35" grpId="0"/>
      <p:bldP spid="21" grpId="0" animBg="1"/>
      <p:bldP spid="21" grpId="1" animBg="1"/>
      <p:bldP spid="21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– </a:t>
            </a:r>
            <a:r>
              <a:rPr lang="zh-CN" altLang="en-US" dirty="0"/>
              <a:t>功能设计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83B19E-0DBB-445C-9B6E-60333D27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28" y="1182132"/>
            <a:ext cx="8070943" cy="5461056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1495BBC7-D027-4AD3-843B-69EA8E4B2A3B}"/>
              </a:ext>
            </a:extLst>
          </p:cNvPr>
          <p:cNvGrpSpPr/>
          <p:nvPr/>
        </p:nvGrpSpPr>
        <p:grpSpPr>
          <a:xfrm>
            <a:off x="5220184" y="4378024"/>
            <a:ext cx="6490240" cy="800266"/>
            <a:chOff x="1129994" y="5149712"/>
            <a:chExt cx="4841532" cy="1215848"/>
          </a:xfrm>
        </p:grpSpPr>
        <p:sp>
          <p:nvSpPr>
            <p:cNvPr id="83" name="六边形 82">
              <a:extLst>
                <a:ext uri="{FF2B5EF4-FFF2-40B4-BE49-F238E27FC236}">
                  <a16:creationId xmlns:a16="http://schemas.microsoft.com/office/drawing/2014/main" id="{DF07C17A-B800-4B4A-9669-7AE3342A0F95}"/>
                </a:ext>
              </a:extLst>
            </p:cNvPr>
            <p:cNvSpPr/>
            <p:nvPr/>
          </p:nvSpPr>
          <p:spPr bwMode="auto">
            <a:xfrm>
              <a:off x="1657865" y="5149712"/>
              <a:ext cx="3892378" cy="1215848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TextBox 9">
              <a:extLst>
                <a:ext uri="{FF2B5EF4-FFF2-40B4-BE49-F238E27FC236}">
                  <a16:creationId xmlns:a16="http://schemas.microsoft.com/office/drawing/2014/main" id="{19ECC046-8D4A-43EA-A42B-88D0895A07B1}"/>
                </a:ext>
              </a:extLst>
            </p:cNvPr>
            <p:cNvSpPr txBox="1"/>
            <p:nvPr/>
          </p:nvSpPr>
          <p:spPr>
            <a:xfrm>
              <a:off x="1129994" y="5383094"/>
              <a:ext cx="4841532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等车时间漫长而无意义：预约座位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EF7B3E5-ACA1-4785-B6BE-6C0B8C0675A0}"/>
              </a:ext>
            </a:extLst>
          </p:cNvPr>
          <p:cNvGrpSpPr/>
          <p:nvPr/>
        </p:nvGrpSpPr>
        <p:grpSpPr>
          <a:xfrm>
            <a:off x="1046320" y="5426831"/>
            <a:ext cx="5445586" cy="800266"/>
            <a:chOff x="1657865" y="5149712"/>
            <a:chExt cx="3892378" cy="1215848"/>
          </a:xfrm>
        </p:grpSpPr>
        <p:sp>
          <p:nvSpPr>
            <p:cNvPr id="86" name="六边形 85">
              <a:extLst>
                <a:ext uri="{FF2B5EF4-FFF2-40B4-BE49-F238E27FC236}">
                  <a16:creationId xmlns:a16="http://schemas.microsoft.com/office/drawing/2014/main" id="{F50E0306-EB08-4816-91AB-C615CB4C15A1}"/>
                </a:ext>
              </a:extLst>
            </p:cNvPr>
            <p:cNvSpPr/>
            <p:nvPr/>
          </p:nvSpPr>
          <p:spPr bwMode="auto">
            <a:xfrm>
              <a:off x="1657865" y="5149712"/>
              <a:ext cx="3892378" cy="1215848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TextBox 9">
              <a:extLst>
                <a:ext uri="{FF2B5EF4-FFF2-40B4-BE49-F238E27FC236}">
                  <a16:creationId xmlns:a16="http://schemas.microsoft.com/office/drawing/2014/main" id="{7082ACE8-B1DF-47D7-87F5-03EE9B8F3D41}"/>
                </a:ext>
              </a:extLst>
            </p:cNvPr>
            <p:cNvSpPr txBox="1"/>
            <p:nvPr/>
          </p:nvSpPr>
          <p:spPr>
            <a:xfrm>
              <a:off x="1778315" y="5383094"/>
              <a:ext cx="3544889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实时信息交互措施缺乏：实时查询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0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– </a:t>
            </a:r>
            <a:r>
              <a:rPr lang="zh-CN" altLang="en-US" dirty="0"/>
              <a:t>功能设计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7631BE4-ACD6-43E1-8D28-55D212484A6D}"/>
              </a:ext>
            </a:extLst>
          </p:cNvPr>
          <p:cNvGrpSpPr/>
          <p:nvPr/>
        </p:nvGrpSpPr>
        <p:grpSpPr>
          <a:xfrm>
            <a:off x="2982440" y="2363194"/>
            <a:ext cx="1147276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4" name="同心圆 16">
              <a:extLst>
                <a:ext uri="{FF2B5EF4-FFF2-40B4-BE49-F238E27FC236}">
                  <a16:creationId xmlns:a16="http://schemas.microsoft.com/office/drawing/2014/main" id="{BED6DA16-2DA0-4652-8249-39B1AD154E8A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B875D82-8D3F-4660-815E-D7503D22E093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预约座位</a:t>
              </a: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9849BF68-A94B-41DD-BEA9-98463FF7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0446" y="2923158"/>
            <a:ext cx="1344421" cy="1277367"/>
          </a:xfrm>
          <a:custGeom>
            <a:avLst/>
            <a:gdLst>
              <a:gd name="connsiteX0" fmla="*/ 186105 w 1813072"/>
              <a:gd name="connsiteY0" fmla="*/ 0 h 1661983"/>
              <a:gd name="connsiteX1" fmla="*/ 1597739 w 1813072"/>
              <a:gd name="connsiteY1" fmla="*/ 0 h 1661983"/>
              <a:gd name="connsiteX2" fmla="*/ 1637410 w 1813072"/>
              <a:gd name="connsiteY2" fmla="*/ 36250 h 1661983"/>
              <a:gd name="connsiteX3" fmla="*/ 1766146 w 1813072"/>
              <a:gd name="connsiteY3" fmla="*/ 193123 h 1661983"/>
              <a:gd name="connsiteX4" fmla="*/ 1813072 w 1813072"/>
              <a:gd name="connsiteY4" fmla="*/ 270783 h 1661983"/>
              <a:gd name="connsiteX5" fmla="*/ 1813072 w 1813072"/>
              <a:gd name="connsiteY5" fmla="*/ 1300749 h 1661983"/>
              <a:gd name="connsiteX6" fmla="*/ 1766146 w 1813072"/>
              <a:gd name="connsiteY6" fmla="*/ 1378409 h 1661983"/>
              <a:gd name="connsiteX7" fmla="*/ 1562541 w 1813072"/>
              <a:gd name="connsiteY7" fmla="*/ 1603695 h 1661983"/>
              <a:gd name="connsiteX8" fmla="*/ 1485013 w 1813072"/>
              <a:gd name="connsiteY8" fmla="*/ 1661983 h 1661983"/>
              <a:gd name="connsiteX9" fmla="*/ 298832 w 1813072"/>
              <a:gd name="connsiteY9" fmla="*/ 1661983 h 1661983"/>
              <a:gd name="connsiteX10" fmla="*/ 221303 w 1813072"/>
              <a:gd name="connsiteY10" fmla="*/ 1603695 h 1661983"/>
              <a:gd name="connsiteX11" fmla="*/ 17698 w 1813072"/>
              <a:gd name="connsiteY11" fmla="*/ 1378409 h 1661983"/>
              <a:gd name="connsiteX12" fmla="*/ 0 w 1813072"/>
              <a:gd name="connsiteY12" fmla="*/ 1349120 h 1661983"/>
              <a:gd name="connsiteX13" fmla="*/ 0 w 1813072"/>
              <a:gd name="connsiteY13" fmla="*/ 222413 h 1661983"/>
              <a:gd name="connsiteX14" fmla="*/ 17698 w 1813072"/>
              <a:gd name="connsiteY14" fmla="*/ 193123 h 1661983"/>
              <a:gd name="connsiteX15" fmla="*/ 146435 w 1813072"/>
              <a:gd name="connsiteY15" fmla="*/ 36250 h 166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3072" h="1661983">
                <a:moveTo>
                  <a:pt x="186105" y="0"/>
                </a:moveTo>
                <a:lnTo>
                  <a:pt x="1597739" y="0"/>
                </a:lnTo>
                <a:lnTo>
                  <a:pt x="1637410" y="36250"/>
                </a:lnTo>
                <a:cubicBezTo>
                  <a:pt x="1685106" y="84204"/>
                  <a:pt x="1728254" y="136732"/>
                  <a:pt x="1766146" y="193123"/>
                </a:cubicBezTo>
                <a:lnTo>
                  <a:pt x="1813072" y="270783"/>
                </a:lnTo>
                <a:lnTo>
                  <a:pt x="1813072" y="1300749"/>
                </a:lnTo>
                <a:lnTo>
                  <a:pt x="1766146" y="1378409"/>
                </a:lnTo>
                <a:cubicBezTo>
                  <a:pt x="1709308" y="1462996"/>
                  <a:pt x="1640645" y="1538890"/>
                  <a:pt x="1562541" y="1603695"/>
                </a:cubicBezTo>
                <a:lnTo>
                  <a:pt x="1485013" y="1661983"/>
                </a:lnTo>
                <a:lnTo>
                  <a:pt x="298832" y="1661983"/>
                </a:lnTo>
                <a:lnTo>
                  <a:pt x="221303" y="1603695"/>
                </a:lnTo>
                <a:cubicBezTo>
                  <a:pt x="143200" y="1538890"/>
                  <a:pt x="74537" y="1462996"/>
                  <a:pt x="17698" y="1378409"/>
                </a:cubicBezTo>
                <a:lnTo>
                  <a:pt x="0" y="1349120"/>
                </a:lnTo>
                <a:lnTo>
                  <a:pt x="0" y="222413"/>
                </a:lnTo>
                <a:lnTo>
                  <a:pt x="17698" y="193123"/>
                </a:lnTo>
                <a:cubicBezTo>
                  <a:pt x="55590" y="136732"/>
                  <a:pt x="98738" y="84204"/>
                  <a:pt x="146435" y="36250"/>
                </a:cubicBezTo>
                <a:close/>
              </a:path>
            </a:pathLst>
          </a:cu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DC67E90-5EB6-44BE-BF56-06C5AC01A9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96000" y="3667141"/>
            <a:ext cx="1301846" cy="1270436"/>
          </a:xfrm>
          <a:custGeom>
            <a:avLst/>
            <a:gdLst>
              <a:gd name="connsiteX0" fmla="*/ 256766 w 1770186"/>
              <a:gd name="connsiteY0" fmla="*/ 0 h 1763557"/>
              <a:gd name="connsiteX1" fmla="*/ 1426413 w 1770186"/>
              <a:gd name="connsiteY1" fmla="*/ 0 h 1763557"/>
              <a:gd name="connsiteX2" fmla="*/ 1431046 w 1770186"/>
              <a:gd name="connsiteY2" fmla="*/ 2830 h 1763557"/>
              <a:gd name="connsiteX3" fmla="*/ 1768622 w 1770186"/>
              <a:gd name="connsiteY3" fmla="*/ 376531 h 1763557"/>
              <a:gd name="connsiteX4" fmla="*/ 1770186 w 1770186"/>
              <a:gd name="connsiteY4" fmla="*/ 379797 h 1763557"/>
              <a:gd name="connsiteX5" fmla="*/ 1770186 w 1770186"/>
              <a:gd name="connsiteY5" fmla="*/ 1383761 h 1763557"/>
              <a:gd name="connsiteX6" fmla="*/ 1768622 w 1770186"/>
              <a:gd name="connsiteY6" fmla="*/ 1387027 h 1763557"/>
              <a:gd name="connsiteX7" fmla="*/ 1431046 w 1770186"/>
              <a:gd name="connsiteY7" fmla="*/ 1760728 h 1763557"/>
              <a:gd name="connsiteX8" fmla="*/ 1426414 w 1770186"/>
              <a:gd name="connsiteY8" fmla="*/ 1763557 h 1763557"/>
              <a:gd name="connsiteX9" fmla="*/ 256764 w 1770186"/>
              <a:gd name="connsiteY9" fmla="*/ 1763557 h 1763557"/>
              <a:gd name="connsiteX10" fmla="*/ 252132 w 1770186"/>
              <a:gd name="connsiteY10" fmla="*/ 1760728 h 1763557"/>
              <a:gd name="connsiteX11" fmla="*/ 28057 w 1770186"/>
              <a:gd name="connsiteY11" fmla="*/ 1556022 h 1763557"/>
              <a:gd name="connsiteX12" fmla="*/ 0 w 1770186"/>
              <a:gd name="connsiteY12" fmla="*/ 1518300 h 1763557"/>
              <a:gd name="connsiteX13" fmla="*/ 0 w 1770186"/>
              <a:gd name="connsiteY13" fmla="*/ 245258 h 1763557"/>
              <a:gd name="connsiteX14" fmla="*/ 28057 w 1770186"/>
              <a:gd name="connsiteY14" fmla="*/ 207536 h 1763557"/>
              <a:gd name="connsiteX15" fmla="*/ 252132 w 1770186"/>
              <a:gd name="connsiteY15" fmla="*/ 2830 h 176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70186" h="1763557">
                <a:moveTo>
                  <a:pt x="256766" y="0"/>
                </a:moveTo>
                <a:lnTo>
                  <a:pt x="1426413" y="0"/>
                </a:lnTo>
                <a:lnTo>
                  <a:pt x="1431046" y="2830"/>
                </a:lnTo>
                <a:cubicBezTo>
                  <a:pt x="1571266" y="98073"/>
                  <a:pt x="1687471" y="226340"/>
                  <a:pt x="1768622" y="376531"/>
                </a:cubicBezTo>
                <a:lnTo>
                  <a:pt x="1770186" y="379797"/>
                </a:lnTo>
                <a:lnTo>
                  <a:pt x="1770186" y="1383761"/>
                </a:lnTo>
                <a:lnTo>
                  <a:pt x="1768622" y="1387027"/>
                </a:lnTo>
                <a:cubicBezTo>
                  <a:pt x="1687471" y="1537218"/>
                  <a:pt x="1571266" y="1665485"/>
                  <a:pt x="1431046" y="1760728"/>
                </a:cubicBezTo>
                <a:lnTo>
                  <a:pt x="1426414" y="1763557"/>
                </a:lnTo>
                <a:lnTo>
                  <a:pt x="256764" y="1763557"/>
                </a:lnTo>
                <a:lnTo>
                  <a:pt x="252132" y="1760728"/>
                </a:lnTo>
                <a:cubicBezTo>
                  <a:pt x="168000" y="1703582"/>
                  <a:pt x="92514" y="1634548"/>
                  <a:pt x="28057" y="1556022"/>
                </a:cubicBezTo>
                <a:lnTo>
                  <a:pt x="0" y="1518300"/>
                </a:lnTo>
                <a:lnTo>
                  <a:pt x="0" y="245258"/>
                </a:lnTo>
                <a:lnTo>
                  <a:pt x="28057" y="207536"/>
                </a:lnTo>
                <a:cubicBezTo>
                  <a:pt x="92514" y="129010"/>
                  <a:pt x="168000" y="59976"/>
                  <a:pt x="252132" y="2830"/>
                </a:cubicBezTo>
                <a:close/>
              </a:path>
            </a:pathLst>
          </a:cu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15254ED-0F88-43D7-94B6-07D1B16D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96000" y="2199932"/>
            <a:ext cx="1301846" cy="1249551"/>
          </a:xfrm>
          <a:custGeom>
            <a:avLst/>
            <a:gdLst>
              <a:gd name="connsiteX0" fmla="*/ 257837 w 1771344"/>
              <a:gd name="connsiteY0" fmla="*/ 0 h 1700189"/>
              <a:gd name="connsiteX1" fmla="*/ 1513507 w 1771344"/>
              <a:gd name="connsiteY1" fmla="*/ 0 h 1700189"/>
              <a:gd name="connsiteX2" fmla="*/ 1556291 w 1771344"/>
              <a:gd name="connsiteY2" fmla="*/ 32166 h 1700189"/>
              <a:gd name="connsiteX3" fmla="*/ 1759896 w 1771344"/>
              <a:gd name="connsiteY3" fmla="*/ 257452 h 1700189"/>
              <a:gd name="connsiteX4" fmla="*/ 1771344 w 1771344"/>
              <a:gd name="connsiteY4" fmla="*/ 276398 h 1700189"/>
              <a:gd name="connsiteX5" fmla="*/ 1771344 w 1771344"/>
              <a:gd name="connsiteY5" fmla="*/ 1423792 h 1700189"/>
              <a:gd name="connsiteX6" fmla="*/ 1759896 w 1771344"/>
              <a:gd name="connsiteY6" fmla="*/ 1442738 h 1700189"/>
              <a:gd name="connsiteX7" fmla="*/ 1556291 w 1771344"/>
              <a:gd name="connsiteY7" fmla="*/ 1668024 h 1700189"/>
              <a:gd name="connsiteX8" fmla="*/ 1513509 w 1771344"/>
              <a:gd name="connsiteY8" fmla="*/ 1700189 h 1700189"/>
              <a:gd name="connsiteX9" fmla="*/ 257835 w 1771344"/>
              <a:gd name="connsiteY9" fmla="*/ 1700189 h 1700189"/>
              <a:gd name="connsiteX10" fmla="*/ 215053 w 1771344"/>
              <a:gd name="connsiteY10" fmla="*/ 1668024 h 1700189"/>
              <a:gd name="connsiteX11" fmla="*/ 11448 w 1771344"/>
              <a:gd name="connsiteY11" fmla="*/ 1442738 h 1700189"/>
              <a:gd name="connsiteX12" fmla="*/ 0 w 1771344"/>
              <a:gd name="connsiteY12" fmla="*/ 1423792 h 1700189"/>
              <a:gd name="connsiteX13" fmla="*/ 0 w 1771344"/>
              <a:gd name="connsiteY13" fmla="*/ 276398 h 1700189"/>
              <a:gd name="connsiteX14" fmla="*/ 11448 w 1771344"/>
              <a:gd name="connsiteY14" fmla="*/ 257452 h 1700189"/>
              <a:gd name="connsiteX15" fmla="*/ 215053 w 1771344"/>
              <a:gd name="connsiteY15" fmla="*/ 32166 h 170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71344" h="1700189">
                <a:moveTo>
                  <a:pt x="257837" y="0"/>
                </a:moveTo>
                <a:lnTo>
                  <a:pt x="1513507" y="0"/>
                </a:lnTo>
                <a:lnTo>
                  <a:pt x="1556291" y="32166"/>
                </a:lnTo>
                <a:cubicBezTo>
                  <a:pt x="1634394" y="96971"/>
                  <a:pt x="1703058" y="172866"/>
                  <a:pt x="1759896" y="257452"/>
                </a:cubicBezTo>
                <a:lnTo>
                  <a:pt x="1771344" y="276398"/>
                </a:lnTo>
                <a:lnTo>
                  <a:pt x="1771344" y="1423792"/>
                </a:lnTo>
                <a:lnTo>
                  <a:pt x="1759896" y="1442738"/>
                </a:lnTo>
                <a:cubicBezTo>
                  <a:pt x="1703058" y="1527325"/>
                  <a:pt x="1634394" y="1603219"/>
                  <a:pt x="1556291" y="1668024"/>
                </a:cubicBezTo>
                <a:lnTo>
                  <a:pt x="1513509" y="1700189"/>
                </a:lnTo>
                <a:lnTo>
                  <a:pt x="257835" y="1700189"/>
                </a:lnTo>
                <a:lnTo>
                  <a:pt x="215053" y="1668024"/>
                </a:lnTo>
                <a:cubicBezTo>
                  <a:pt x="136950" y="1603219"/>
                  <a:pt x="68287" y="1527325"/>
                  <a:pt x="11448" y="1442738"/>
                </a:cubicBezTo>
                <a:lnTo>
                  <a:pt x="0" y="1423792"/>
                </a:lnTo>
                <a:lnTo>
                  <a:pt x="0" y="276398"/>
                </a:lnTo>
                <a:lnTo>
                  <a:pt x="11448" y="257452"/>
                </a:lnTo>
                <a:cubicBezTo>
                  <a:pt x="68287" y="172866"/>
                  <a:pt x="136950" y="96971"/>
                  <a:pt x="215053" y="32166"/>
                </a:cubicBezTo>
                <a:close/>
              </a:path>
            </a:pathLst>
          </a:cu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45FC392-2F8F-49A0-981E-C79D8175B48F}"/>
              </a:ext>
            </a:extLst>
          </p:cNvPr>
          <p:cNvGrpSpPr/>
          <p:nvPr/>
        </p:nvGrpSpPr>
        <p:grpSpPr>
          <a:xfrm>
            <a:off x="2989515" y="3813317"/>
            <a:ext cx="1147276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16">
              <a:extLst>
                <a:ext uri="{FF2B5EF4-FFF2-40B4-BE49-F238E27FC236}">
                  <a16:creationId xmlns:a16="http://schemas.microsoft.com/office/drawing/2014/main" id="{B9321966-8308-4167-9BBB-97FD9298799B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8D8F105-469F-471D-8D28-F18E47270B9A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实时查询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33C9297-B45F-4F06-9E4E-F099C15ABE94}"/>
              </a:ext>
            </a:extLst>
          </p:cNvPr>
          <p:cNvGrpSpPr/>
          <p:nvPr/>
        </p:nvGrpSpPr>
        <p:grpSpPr>
          <a:xfrm>
            <a:off x="7986039" y="2110721"/>
            <a:ext cx="1147276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16">
              <a:extLst>
                <a:ext uri="{FF2B5EF4-FFF2-40B4-BE49-F238E27FC236}">
                  <a16:creationId xmlns:a16="http://schemas.microsoft.com/office/drawing/2014/main" id="{CED50AF7-2CFA-4449-92FD-F165CC986742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26ECC91-FBA1-4C20-823C-395B3DB8F35D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后台管理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E473424-F43F-46B5-A92E-00D8502B80E3}"/>
              </a:ext>
            </a:extLst>
          </p:cNvPr>
          <p:cNvGrpSpPr/>
          <p:nvPr/>
        </p:nvGrpSpPr>
        <p:grpSpPr>
          <a:xfrm>
            <a:off x="7986039" y="3899128"/>
            <a:ext cx="1147276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16">
              <a:extLst>
                <a:ext uri="{FF2B5EF4-FFF2-40B4-BE49-F238E27FC236}">
                  <a16:creationId xmlns:a16="http://schemas.microsoft.com/office/drawing/2014/main" id="{36613C0B-31FC-4954-8EA2-1BB0A38060A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638A905-82EF-414E-B989-F8124F4CC175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公告发布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6788159-DE7F-45F3-87F1-70BF3E418D2A}"/>
              </a:ext>
            </a:extLst>
          </p:cNvPr>
          <p:cNvGrpSpPr/>
          <p:nvPr/>
        </p:nvGrpSpPr>
        <p:grpSpPr>
          <a:xfrm>
            <a:off x="4451399" y="3722484"/>
            <a:ext cx="1302513" cy="484717"/>
            <a:chOff x="852265" y="3147814"/>
            <a:chExt cx="1487487" cy="363538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DE325D0F-70A4-484D-AF99-42EFB482720B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3B7A0097-B7F6-49BF-B48B-D64A5B3D84E3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01BE1903-F616-4446-BC95-1C4B57F01A8A}"/>
                </a:ext>
              </a:extLst>
            </p:cNvPr>
            <p:cNvSpPr txBox="1"/>
            <p:nvPr/>
          </p:nvSpPr>
          <p:spPr>
            <a:xfrm>
              <a:off x="1078499" y="3171871"/>
              <a:ext cx="123109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乘 客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6613763-6D69-4929-8780-DC0BC5F9A05D}"/>
              </a:ext>
            </a:extLst>
          </p:cNvPr>
          <p:cNvGrpSpPr/>
          <p:nvPr/>
        </p:nvGrpSpPr>
        <p:grpSpPr>
          <a:xfrm>
            <a:off x="6096000" y="4561689"/>
            <a:ext cx="1302513" cy="484717"/>
            <a:chOff x="852265" y="3147814"/>
            <a:chExt cx="1487487" cy="363538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D891A965-C5F4-438C-92D8-135FA2DCA1E3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676363A3-10D5-4BAF-98A6-5909D18E9FF4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28">
              <a:extLst>
                <a:ext uri="{FF2B5EF4-FFF2-40B4-BE49-F238E27FC236}">
                  <a16:creationId xmlns:a16="http://schemas.microsoft.com/office/drawing/2014/main" id="{BB29A994-EAC8-448D-9572-57A501A8AFD9}"/>
                </a:ext>
              </a:extLst>
            </p:cNvPr>
            <p:cNvSpPr txBox="1"/>
            <p:nvPr/>
          </p:nvSpPr>
          <p:spPr>
            <a:xfrm>
              <a:off x="1078499" y="3171871"/>
              <a:ext cx="123109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司 机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EC5FADF-1FD1-445D-A481-24044AC4435E}"/>
              </a:ext>
            </a:extLst>
          </p:cNvPr>
          <p:cNvGrpSpPr/>
          <p:nvPr/>
        </p:nvGrpSpPr>
        <p:grpSpPr>
          <a:xfrm>
            <a:off x="6016637" y="3073595"/>
            <a:ext cx="1460571" cy="484717"/>
            <a:chOff x="852265" y="3147814"/>
            <a:chExt cx="1487487" cy="363538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C68467D3-CDD1-405C-92D7-03FDD3DA2ABB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0F229926-5296-473F-91B3-DD02193AF58E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Box 28">
              <a:extLst>
                <a:ext uri="{FF2B5EF4-FFF2-40B4-BE49-F238E27FC236}">
                  <a16:creationId xmlns:a16="http://schemas.microsoft.com/office/drawing/2014/main" id="{BC6FC17C-F299-42DA-A5F0-D885E457794A}"/>
                </a:ext>
              </a:extLst>
            </p:cNvPr>
            <p:cNvSpPr txBox="1"/>
            <p:nvPr/>
          </p:nvSpPr>
          <p:spPr>
            <a:xfrm>
              <a:off x="1078499" y="3171871"/>
              <a:ext cx="123109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627798B-0223-4816-942C-FCE79B05207E}"/>
              </a:ext>
            </a:extLst>
          </p:cNvPr>
          <p:cNvGrpSpPr/>
          <p:nvPr/>
        </p:nvGrpSpPr>
        <p:grpSpPr>
          <a:xfrm>
            <a:off x="923063" y="4598384"/>
            <a:ext cx="1792782" cy="8960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16">
              <a:extLst>
                <a:ext uri="{FF2B5EF4-FFF2-40B4-BE49-F238E27FC236}">
                  <a16:creationId xmlns:a16="http://schemas.microsoft.com/office/drawing/2014/main" id="{29671114-F468-4243-BB9F-00094F54B610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C8738A1F-5030-4B76-8C70-EE052F81768F}"/>
                </a:ext>
              </a:extLst>
            </p:cNvPr>
            <p:cNvSpPr/>
            <p:nvPr/>
          </p:nvSpPr>
          <p:spPr>
            <a:xfrm>
              <a:off x="392111" y="760410"/>
              <a:ext cx="3706646" cy="382587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班次信息</a:t>
              </a:r>
              <a:endParaRPr lang="en-US" altLang="zh-CN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  <a:p>
              <a:pPr algn="ctr" defTabSz="1219170">
                <a:defRPr/>
              </a:pPr>
              <a:r>
                <a:rPr lang="zh-CN" altLang="en-US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查询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A2C33A1-B7BD-41DC-A43F-E02CEAE21D39}"/>
              </a:ext>
            </a:extLst>
          </p:cNvPr>
          <p:cNvGrpSpPr/>
          <p:nvPr/>
        </p:nvGrpSpPr>
        <p:grpSpPr>
          <a:xfrm>
            <a:off x="903079" y="3510470"/>
            <a:ext cx="1792781" cy="8960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16">
              <a:extLst>
                <a:ext uri="{FF2B5EF4-FFF2-40B4-BE49-F238E27FC236}">
                  <a16:creationId xmlns:a16="http://schemas.microsoft.com/office/drawing/2014/main" id="{8A8A28AB-5664-4B64-B8E9-660B6A725224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3326C7E-00B9-4B31-88E2-E6EF593F0340}"/>
                </a:ext>
              </a:extLst>
            </p:cNvPr>
            <p:cNvSpPr/>
            <p:nvPr/>
          </p:nvSpPr>
          <p:spPr>
            <a:xfrm>
              <a:off x="392112" y="760410"/>
              <a:ext cx="3706646" cy="382587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实时位置</a:t>
              </a:r>
              <a:endParaRPr lang="en-US" altLang="zh-CN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  <a:p>
              <a:pPr algn="ctr" defTabSz="1219170">
                <a:defRPr/>
              </a:pPr>
              <a:r>
                <a:rPr lang="zh-CN" altLang="en-US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查询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0F7376E-CFF6-49CC-A4F9-0C2AC72CAC84}"/>
              </a:ext>
            </a:extLst>
          </p:cNvPr>
          <p:cNvGrpSpPr/>
          <p:nvPr/>
        </p:nvGrpSpPr>
        <p:grpSpPr>
          <a:xfrm>
            <a:off x="962191" y="1727763"/>
            <a:ext cx="1696146" cy="8960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16">
              <a:extLst>
                <a:ext uri="{FF2B5EF4-FFF2-40B4-BE49-F238E27FC236}">
                  <a16:creationId xmlns:a16="http://schemas.microsoft.com/office/drawing/2014/main" id="{0A8F8488-D701-4B10-ACD0-E3915A192FEF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06EB5251-34BE-4EF6-8F18-055358881908}"/>
                </a:ext>
              </a:extLst>
            </p:cNvPr>
            <p:cNvSpPr/>
            <p:nvPr/>
          </p:nvSpPr>
          <p:spPr>
            <a:xfrm>
              <a:off x="392112" y="760410"/>
              <a:ext cx="3706646" cy="382587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取消预约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A759740-911C-4757-BFAB-D62BD0D78601}"/>
              </a:ext>
            </a:extLst>
          </p:cNvPr>
          <p:cNvGrpSpPr/>
          <p:nvPr/>
        </p:nvGrpSpPr>
        <p:grpSpPr>
          <a:xfrm>
            <a:off x="5383929" y="5139032"/>
            <a:ext cx="1424142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16">
              <a:extLst>
                <a:ext uri="{FF2B5EF4-FFF2-40B4-BE49-F238E27FC236}">
                  <a16:creationId xmlns:a16="http://schemas.microsoft.com/office/drawing/2014/main" id="{08FC0493-6ED5-4C8E-9153-7755B5CD186D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F283E86-B7D5-4930-A57E-7DFA71F6EE8B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管理个人信息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1C22C26-FD1F-42F8-AF05-B01E4F85463E}"/>
              </a:ext>
            </a:extLst>
          </p:cNvPr>
          <p:cNvGrpSpPr/>
          <p:nvPr/>
        </p:nvGrpSpPr>
        <p:grpSpPr>
          <a:xfrm>
            <a:off x="9703476" y="2135761"/>
            <a:ext cx="1814345" cy="103909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16">
              <a:extLst>
                <a:ext uri="{FF2B5EF4-FFF2-40B4-BE49-F238E27FC236}">
                  <a16:creationId xmlns:a16="http://schemas.microsoft.com/office/drawing/2014/main" id="{2DB5B4E3-3895-438A-AA62-187D0A7B71C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E0372A7-11AD-4195-B5BA-3F36C8C5DA5E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维护积分</a:t>
              </a:r>
              <a:endParaRPr lang="en-US" altLang="zh-CN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制度</a:t>
              </a:r>
            </a:p>
          </p:txBody>
        </p:sp>
      </p:grpSp>
      <p:sp>
        <p:nvSpPr>
          <p:cNvPr id="73" name="Line 39">
            <a:extLst>
              <a:ext uri="{FF2B5EF4-FFF2-40B4-BE49-F238E27FC236}">
                <a16:creationId xmlns:a16="http://schemas.microsoft.com/office/drawing/2014/main" id="{CBBA8E6E-7B0D-43C3-B26B-04AA6D7A62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19286" y="2253675"/>
            <a:ext cx="697327" cy="466065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4" name="Line 39">
            <a:extLst>
              <a:ext uri="{FF2B5EF4-FFF2-40B4-BE49-F238E27FC236}">
                <a16:creationId xmlns:a16="http://schemas.microsoft.com/office/drawing/2014/main" id="{87DB096E-C19B-47E0-B7F1-B67E0386A6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96234" y="3950698"/>
            <a:ext cx="697327" cy="466065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5" name="Line 39">
            <a:extLst>
              <a:ext uri="{FF2B5EF4-FFF2-40B4-BE49-F238E27FC236}">
                <a16:creationId xmlns:a16="http://schemas.microsoft.com/office/drawing/2014/main" id="{DA1ED385-2A9C-4A46-821E-2E430C0E22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29789" y="4483974"/>
            <a:ext cx="697326" cy="524332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6" name="Line 39">
            <a:extLst>
              <a:ext uri="{FF2B5EF4-FFF2-40B4-BE49-F238E27FC236}">
                <a16:creationId xmlns:a16="http://schemas.microsoft.com/office/drawing/2014/main" id="{7014C262-680B-43D4-B66A-E39B18DD98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68188" y="2604247"/>
            <a:ext cx="1014011" cy="46068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1365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– </a:t>
            </a:r>
            <a:r>
              <a:rPr lang="zh-CN" altLang="en-US" dirty="0"/>
              <a:t>预约座位功能模拟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47E9EC-9375-4328-864F-C912DFD3F524}"/>
              </a:ext>
            </a:extLst>
          </p:cNvPr>
          <p:cNvGrpSpPr/>
          <p:nvPr/>
        </p:nvGrpSpPr>
        <p:grpSpPr>
          <a:xfrm>
            <a:off x="667726" y="1326329"/>
            <a:ext cx="1344421" cy="1284043"/>
            <a:chOff x="4028764" y="3027330"/>
            <a:chExt cx="1344421" cy="128404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849BF68-A94B-41DD-BEA9-98463FF7C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028764" y="3027330"/>
              <a:ext cx="1344421" cy="1277367"/>
            </a:xfrm>
            <a:custGeom>
              <a:avLst/>
              <a:gdLst>
                <a:gd name="connsiteX0" fmla="*/ 186105 w 1813072"/>
                <a:gd name="connsiteY0" fmla="*/ 0 h 1661983"/>
                <a:gd name="connsiteX1" fmla="*/ 1597739 w 1813072"/>
                <a:gd name="connsiteY1" fmla="*/ 0 h 1661983"/>
                <a:gd name="connsiteX2" fmla="*/ 1637410 w 1813072"/>
                <a:gd name="connsiteY2" fmla="*/ 36250 h 1661983"/>
                <a:gd name="connsiteX3" fmla="*/ 1766146 w 1813072"/>
                <a:gd name="connsiteY3" fmla="*/ 193123 h 1661983"/>
                <a:gd name="connsiteX4" fmla="*/ 1813072 w 1813072"/>
                <a:gd name="connsiteY4" fmla="*/ 270783 h 1661983"/>
                <a:gd name="connsiteX5" fmla="*/ 1813072 w 1813072"/>
                <a:gd name="connsiteY5" fmla="*/ 1300749 h 1661983"/>
                <a:gd name="connsiteX6" fmla="*/ 1766146 w 1813072"/>
                <a:gd name="connsiteY6" fmla="*/ 1378409 h 1661983"/>
                <a:gd name="connsiteX7" fmla="*/ 1562541 w 1813072"/>
                <a:gd name="connsiteY7" fmla="*/ 1603695 h 1661983"/>
                <a:gd name="connsiteX8" fmla="*/ 1485013 w 1813072"/>
                <a:gd name="connsiteY8" fmla="*/ 1661983 h 1661983"/>
                <a:gd name="connsiteX9" fmla="*/ 298832 w 1813072"/>
                <a:gd name="connsiteY9" fmla="*/ 1661983 h 1661983"/>
                <a:gd name="connsiteX10" fmla="*/ 221303 w 1813072"/>
                <a:gd name="connsiteY10" fmla="*/ 1603695 h 1661983"/>
                <a:gd name="connsiteX11" fmla="*/ 17698 w 1813072"/>
                <a:gd name="connsiteY11" fmla="*/ 1378409 h 1661983"/>
                <a:gd name="connsiteX12" fmla="*/ 0 w 1813072"/>
                <a:gd name="connsiteY12" fmla="*/ 1349120 h 1661983"/>
                <a:gd name="connsiteX13" fmla="*/ 0 w 1813072"/>
                <a:gd name="connsiteY13" fmla="*/ 222413 h 1661983"/>
                <a:gd name="connsiteX14" fmla="*/ 17698 w 1813072"/>
                <a:gd name="connsiteY14" fmla="*/ 193123 h 1661983"/>
                <a:gd name="connsiteX15" fmla="*/ 146435 w 1813072"/>
                <a:gd name="connsiteY15" fmla="*/ 36250 h 166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13072" h="1661983">
                  <a:moveTo>
                    <a:pt x="186105" y="0"/>
                  </a:moveTo>
                  <a:lnTo>
                    <a:pt x="1597739" y="0"/>
                  </a:lnTo>
                  <a:lnTo>
                    <a:pt x="1637410" y="36250"/>
                  </a:lnTo>
                  <a:cubicBezTo>
                    <a:pt x="1685106" y="84204"/>
                    <a:pt x="1728254" y="136732"/>
                    <a:pt x="1766146" y="193123"/>
                  </a:cubicBezTo>
                  <a:lnTo>
                    <a:pt x="1813072" y="270783"/>
                  </a:lnTo>
                  <a:lnTo>
                    <a:pt x="1813072" y="1300749"/>
                  </a:lnTo>
                  <a:lnTo>
                    <a:pt x="1766146" y="1378409"/>
                  </a:lnTo>
                  <a:cubicBezTo>
                    <a:pt x="1709308" y="1462996"/>
                    <a:pt x="1640645" y="1538890"/>
                    <a:pt x="1562541" y="1603695"/>
                  </a:cubicBezTo>
                  <a:lnTo>
                    <a:pt x="1485013" y="1661983"/>
                  </a:lnTo>
                  <a:lnTo>
                    <a:pt x="298832" y="1661983"/>
                  </a:lnTo>
                  <a:lnTo>
                    <a:pt x="221303" y="1603695"/>
                  </a:lnTo>
                  <a:cubicBezTo>
                    <a:pt x="143200" y="1538890"/>
                    <a:pt x="74537" y="1462996"/>
                    <a:pt x="17698" y="1378409"/>
                  </a:cubicBezTo>
                  <a:lnTo>
                    <a:pt x="0" y="1349120"/>
                  </a:lnTo>
                  <a:lnTo>
                    <a:pt x="0" y="222413"/>
                  </a:lnTo>
                  <a:lnTo>
                    <a:pt x="17698" y="193123"/>
                  </a:lnTo>
                  <a:cubicBezTo>
                    <a:pt x="55590" y="136732"/>
                    <a:pt x="98738" y="84204"/>
                    <a:pt x="146435" y="36250"/>
                  </a:cubicBezTo>
                  <a:close/>
                </a:path>
              </a:pathLst>
            </a:custGeom>
          </p:spPr>
        </p:pic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6788159-DE7F-45F3-87F1-70BF3E418D2A}"/>
                </a:ext>
              </a:extLst>
            </p:cNvPr>
            <p:cNvGrpSpPr/>
            <p:nvPr/>
          </p:nvGrpSpPr>
          <p:grpSpPr>
            <a:xfrm>
              <a:off x="4049717" y="3826656"/>
              <a:ext cx="1302513" cy="484717"/>
              <a:chOff x="852265" y="3147814"/>
              <a:chExt cx="1487487" cy="363538"/>
            </a:xfrm>
          </p:grpSpPr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DE325D0F-70A4-484D-AF99-42EFB482720B}"/>
                  </a:ext>
                </a:extLst>
              </p:cNvPr>
              <p:cNvSpPr/>
              <p:nvPr/>
            </p:nvSpPr>
            <p:spPr bwMode="auto">
              <a:xfrm>
                <a:off x="852265" y="3147814"/>
                <a:ext cx="1487487" cy="363538"/>
              </a:xfrm>
              <a:custGeom>
                <a:avLst/>
                <a:gdLst>
                  <a:gd name="T0" fmla="*/ 8 w 156"/>
                  <a:gd name="T1" fmla="*/ 0 h 38"/>
                  <a:gd name="T2" fmla="*/ 148 w 156"/>
                  <a:gd name="T3" fmla="*/ 0 h 38"/>
                  <a:gd name="T4" fmla="*/ 156 w 156"/>
                  <a:gd name="T5" fmla="*/ 19 h 38"/>
                  <a:gd name="T6" fmla="*/ 148 w 156"/>
                  <a:gd name="T7" fmla="*/ 38 h 38"/>
                  <a:gd name="T8" fmla="*/ 8 w 156"/>
                  <a:gd name="T9" fmla="*/ 38 h 38"/>
                  <a:gd name="T10" fmla="*/ 0 w 156"/>
                  <a:gd name="T11" fmla="*/ 19 h 38"/>
                  <a:gd name="T12" fmla="*/ 8 w 156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38">
                    <a:moveTo>
                      <a:pt x="8" y="0"/>
                    </a:moveTo>
                    <a:lnTo>
                      <a:pt x="148" y="0"/>
                    </a:lnTo>
                    <a:lnTo>
                      <a:pt x="156" y="19"/>
                    </a:lnTo>
                    <a:lnTo>
                      <a:pt x="148" y="38"/>
                    </a:lnTo>
                    <a:lnTo>
                      <a:pt x="8" y="38"/>
                    </a:lnTo>
                    <a:lnTo>
                      <a:pt x="0" y="19"/>
                    </a:lnTo>
                    <a:lnTo>
                      <a:pt x="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7">
                <a:extLst>
                  <a:ext uri="{FF2B5EF4-FFF2-40B4-BE49-F238E27FC236}">
                    <a16:creationId xmlns:a16="http://schemas.microsoft.com/office/drawing/2014/main" id="{3B7A0097-B7F6-49BF-B48B-D64A5B3D84E3}"/>
                  </a:ext>
                </a:extLst>
              </p:cNvPr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TextBox 28">
                <a:extLst>
                  <a:ext uri="{FF2B5EF4-FFF2-40B4-BE49-F238E27FC236}">
                    <a16:creationId xmlns:a16="http://schemas.microsoft.com/office/drawing/2014/main" id="{01BE1903-F616-4446-BC95-1C4B57F01A8A}"/>
                  </a:ext>
                </a:extLst>
              </p:cNvPr>
              <p:cNvSpPr txBox="1"/>
              <p:nvPr/>
            </p:nvSpPr>
            <p:spPr>
              <a:xfrm>
                <a:off x="1078499" y="3171871"/>
                <a:ext cx="123109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/>
                <a:r>
                  <a:rPr lang="zh-CN" altLang="en-US" sz="2133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乘 客</a:t>
                </a: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880E36D-A0B4-49E9-95C3-7FD605DB9ABB}"/>
              </a:ext>
            </a:extLst>
          </p:cNvPr>
          <p:cNvGrpSpPr/>
          <p:nvPr/>
        </p:nvGrpSpPr>
        <p:grpSpPr>
          <a:xfrm>
            <a:off x="766297" y="28553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16">
              <a:extLst>
                <a:ext uri="{FF2B5EF4-FFF2-40B4-BE49-F238E27FC236}">
                  <a16:creationId xmlns:a16="http://schemas.microsoft.com/office/drawing/2014/main" id="{C2A66DCC-CE5B-4AFE-82CD-3812D0A4DFA6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E7D879E-73DE-49CF-B3E6-F7F6840410EF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预约座位</a:t>
              </a:r>
            </a:p>
          </p:txBody>
        </p:sp>
      </p:grpSp>
      <p:pic>
        <p:nvPicPr>
          <p:cNvPr id="4" name="QQ视频20180614015625">
            <a:hlinkClick r:id="" action="ppaction://media"/>
            <a:extLst>
              <a:ext uri="{FF2B5EF4-FFF2-40B4-BE49-F238E27FC236}">
                <a16:creationId xmlns:a16="http://schemas.microsoft.com/office/drawing/2014/main" id="{9F7FFB00-986E-4ED8-A5D4-9CF286558A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8399" y="1193233"/>
            <a:ext cx="9220201" cy="522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1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– </a:t>
            </a:r>
            <a:r>
              <a:rPr lang="zh-CN" altLang="en-US" dirty="0"/>
              <a:t>预约座位功能模拟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47E9EC-9375-4328-864F-C912DFD3F524}"/>
              </a:ext>
            </a:extLst>
          </p:cNvPr>
          <p:cNvGrpSpPr/>
          <p:nvPr/>
        </p:nvGrpSpPr>
        <p:grpSpPr>
          <a:xfrm>
            <a:off x="667726" y="1326329"/>
            <a:ext cx="1344421" cy="1284043"/>
            <a:chOff x="4028764" y="3027330"/>
            <a:chExt cx="1344421" cy="128404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849BF68-A94B-41DD-BEA9-98463FF7C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028764" y="3027330"/>
              <a:ext cx="1344421" cy="1277367"/>
            </a:xfrm>
            <a:custGeom>
              <a:avLst/>
              <a:gdLst>
                <a:gd name="connsiteX0" fmla="*/ 186105 w 1813072"/>
                <a:gd name="connsiteY0" fmla="*/ 0 h 1661983"/>
                <a:gd name="connsiteX1" fmla="*/ 1597739 w 1813072"/>
                <a:gd name="connsiteY1" fmla="*/ 0 h 1661983"/>
                <a:gd name="connsiteX2" fmla="*/ 1637410 w 1813072"/>
                <a:gd name="connsiteY2" fmla="*/ 36250 h 1661983"/>
                <a:gd name="connsiteX3" fmla="*/ 1766146 w 1813072"/>
                <a:gd name="connsiteY3" fmla="*/ 193123 h 1661983"/>
                <a:gd name="connsiteX4" fmla="*/ 1813072 w 1813072"/>
                <a:gd name="connsiteY4" fmla="*/ 270783 h 1661983"/>
                <a:gd name="connsiteX5" fmla="*/ 1813072 w 1813072"/>
                <a:gd name="connsiteY5" fmla="*/ 1300749 h 1661983"/>
                <a:gd name="connsiteX6" fmla="*/ 1766146 w 1813072"/>
                <a:gd name="connsiteY6" fmla="*/ 1378409 h 1661983"/>
                <a:gd name="connsiteX7" fmla="*/ 1562541 w 1813072"/>
                <a:gd name="connsiteY7" fmla="*/ 1603695 h 1661983"/>
                <a:gd name="connsiteX8" fmla="*/ 1485013 w 1813072"/>
                <a:gd name="connsiteY8" fmla="*/ 1661983 h 1661983"/>
                <a:gd name="connsiteX9" fmla="*/ 298832 w 1813072"/>
                <a:gd name="connsiteY9" fmla="*/ 1661983 h 1661983"/>
                <a:gd name="connsiteX10" fmla="*/ 221303 w 1813072"/>
                <a:gd name="connsiteY10" fmla="*/ 1603695 h 1661983"/>
                <a:gd name="connsiteX11" fmla="*/ 17698 w 1813072"/>
                <a:gd name="connsiteY11" fmla="*/ 1378409 h 1661983"/>
                <a:gd name="connsiteX12" fmla="*/ 0 w 1813072"/>
                <a:gd name="connsiteY12" fmla="*/ 1349120 h 1661983"/>
                <a:gd name="connsiteX13" fmla="*/ 0 w 1813072"/>
                <a:gd name="connsiteY13" fmla="*/ 222413 h 1661983"/>
                <a:gd name="connsiteX14" fmla="*/ 17698 w 1813072"/>
                <a:gd name="connsiteY14" fmla="*/ 193123 h 1661983"/>
                <a:gd name="connsiteX15" fmla="*/ 146435 w 1813072"/>
                <a:gd name="connsiteY15" fmla="*/ 36250 h 166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13072" h="1661983">
                  <a:moveTo>
                    <a:pt x="186105" y="0"/>
                  </a:moveTo>
                  <a:lnTo>
                    <a:pt x="1597739" y="0"/>
                  </a:lnTo>
                  <a:lnTo>
                    <a:pt x="1637410" y="36250"/>
                  </a:lnTo>
                  <a:cubicBezTo>
                    <a:pt x="1685106" y="84204"/>
                    <a:pt x="1728254" y="136732"/>
                    <a:pt x="1766146" y="193123"/>
                  </a:cubicBezTo>
                  <a:lnTo>
                    <a:pt x="1813072" y="270783"/>
                  </a:lnTo>
                  <a:lnTo>
                    <a:pt x="1813072" y="1300749"/>
                  </a:lnTo>
                  <a:lnTo>
                    <a:pt x="1766146" y="1378409"/>
                  </a:lnTo>
                  <a:cubicBezTo>
                    <a:pt x="1709308" y="1462996"/>
                    <a:pt x="1640645" y="1538890"/>
                    <a:pt x="1562541" y="1603695"/>
                  </a:cubicBezTo>
                  <a:lnTo>
                    <a:pt x="1485013" y="1661983"/>
                  </a:lnTo>
                  <a:lnTo>
                    <a:pt x="298832" y="1661983"/>
                  </a:lnTo>
                  <a:lnTo>
                    <a:pt x="221303" y="1603695"/>
                  </a:lnTo>
                  <a:cubicBezTo>
                    <a:pt x="143200" y="1538890"/>
                    <a:pt x="74537" y="1462996"/>
                    <a:pt x="17698" y="1378409"/>
                  </a:cubicBezTo>
                  <a:lnTo>
                    <a:pt x="0" y="1349120"/>
                  </a:lnTo>
                  <a:lnTo>
                    <a:pt x="0" y="222413"/>
                  </a:lnTo>
                  <a:lnTo>
                    <a:pt x="17698" y="193123"/>
                  </a:lnTo>
                  <a:cubicBezTo>
                    <a:pt x="55590" y="136732"/>
                    <a:pt x="98738" y="84204"/>
                    <a:pt x="146435" y="36250"/>
                  </a:cubicBezTo>
                  <a:close/>
                </a:path>
              </a:pathLst>
            </a:custGeom>
          </p:spPr>
        </p:pic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6788159-DE7F-45F3-87F1-70BF3E418D2A}"/>
                </a:ext>
              </a:extLst>
            </p:cNvPr>
            <p:cNvGrpSpPr/>
            <p:nvPr/>
          </p:nvGrpSpPr>
          <p:grpSpPr>
            <a:xfrm>
              <a:off x="4049717" y="3826656"/>
              <a:ext cx="1302513" cy="484717"/>
              <a:chOff x="852265" y="3147814"/>
              <a:chExt cx="1487487" cy="363538"/>
            </a:xfrm>
          </p:grpSpPr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DE325D0F-70A4-484D-AF99-42EFB482720B}"/>
                  </a:ext>
                </a:extLst>
              </p:cNvPr>
              <p:cNvSpPr/>
              <p:nvPr/>
            </p:nvSpPr>
            <p:spPr bwMode="auto">
              <a:xfrm>
                <a:off x="852265" y="3147814"/>
                <a:ext cx="1487487" cy="363538"/>
              </a:xfrm>
              <a:custGeom>
                <a:avLst/>
                <a:gdLst>
                  <a:gd name="T0" fmla="*/ 8 w 156"/>
                  <a:gd name="T1" fmla="*/ 0 h 38"/>
                  <a:gd name="T2" fmla="*/ 148 w 156"/>
                  <a:gd name="T3" fmla="*/ 0 h 38"/>
                  <a:gd name="T4" fmla="*/ 156 w 156"/>
                  <a:gd name="T5" fmla="*/ 19 h 38"/>
                  <a:gd name="T6" fmla="*/ 148 w 156"/>
                  <a:gd name="T7" fmla="*/ 38 h 38"/>
                  <a:gd name="T8" fmla="*/ 8 w 156"/>
                  <a:gd name="T9" fmla="*/ 38 h 38"/>
                  <a:gd name="T10" fmla="*/ 0 w 156"/>
                  <a:gd name="T11" fmla="*/ 19 h 38"/>
                  <a:gd name="T12" fmla="*/ 8 w 156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38">
                    <a:moveTo>
                      <a:pt x="8" y="0"/>
                    </a:moveTo>
                    <a:lnTo>
                      <a:pt x="148" y="0"/>
                    </a:lnTo>
                    <a:lnTo>
                      <a:pt x="156" y="19"/>
                    </a:lnTo>
                    <a:lnTo>
                      <a:pt x="148" y="38"/>
                    </a:lnTo>
                    <a:lnTo>
                      <a:pt x="8" y="38"/>
                    </a:lnTo>
                    <a:lnTo>
                      <a:pt x="0" y="19"/>
                    </a:lnTo>
                    <a:lnTo>
                      <a:pt x="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7">
                <a:extLst>
                  <a:ext uri="{FF2B5EF4-FFF2-40B4-BE49-F238E27FC236}">
                    <a16:creationId xmlns:a16="http://schemas.microsoft.com/office/drawing/2014/main" id="{3B7A0097-B7F6-49BF-B48B-D64A5B3D84E3}"/>
                  </a:ext>
                </a:extLst>
              </p:cNvPr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TextBox 28">
                <a:extLst>
                  <a:ext uri="{FF2B5EF4-FFF2-40B4-BE49-F238E27FC236}">
                    <a16:creationId xmlns:a16="http://schemas.microsoft.com/office/drawing/2014/main" id="{01BE1903-F616-4446-BC95-1C4B57F01A8A}"/>
                  </a:ext>
                </a:extLst>
              </p:cNvPr>
              <p:cNvSpPr txBox="1"/>
              <p:nvPr/>
            </p:nvSpPr>
            <p:spPr>
              <a:xfrm>
                <a:off x="1078499" y="3171871"/>
                <a:ext cx="123109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/>
                <a:r>
                  <a:rPr lang="zh-CN" altLang="en-US" sz="2133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乘 客</a:t>
                </a: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880E36D-A0B4-49E9-95C3-7FD605DB9ABB}"/>
              </a:ext>
            </a:extLst>
          </p:cNvPr>
          <p:cNvGrpSpPr/>
          <p:nvPr/>
        </p:nvGrpSpPr>
        <p:grpSpPr>
          <a:xfrm>
            <a:off x="766297" y="28553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16">
              <a:extLst>
                <a:ext uri="{FF2B5EF4-FFF2-40B4-BE49-F238E27FC236}">
                  <a16:creationId xmlns:a16="http://schemas.microsoft.com/office/drawing/2014/main" id="{C2A66DCC-CE5B-4AFE-82CD-3812D0A4DFA6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E7D879E-73DE-49CF-B3E6-F7F6840410EF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预约座位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0D9C6BB-9733-4592-B152-0668117A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006" y="1478078"/>
            <a:ext cx="2992180" cy="4671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A778F7-F206-4CDF-BEE6-F93CB5E3F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608" y="1478077"/>
            <a:ext cx="2992631" cy="47158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5A51FF-22B7-4264-9D28-B2346D4F3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467" y="1516180"/>
            <a:ext cx="3001728" cy="47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- </a:t>
            </a:r>
            <a:r>
              <a:rPr lang="zh-CN" altLang="en-US" dirty="0"/>
              <a:t>预约座位设计原则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9F3FB6E-52B5-4FBB-A00E-147AE21F50D8}"/>
              </a:ext>
            </a:extLst>
          </p:cNvPr>
          <p:cNvGrpSpPr/>
          <p:nvPr/>
        </p:nvGrpSpPr>
        <p:grpSpPr>
          <a:xfrm>
            <a:off x="1086816" y="2531250"/>
            <a:ext cx="2682524" cy="26825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4">
              <a:extLst>
                <a:ext uri="{FF2B5EF4-FFF2-40B4-BE49-F238E27FC236}">
                  <a16:creationId xmlns:a16="http://schemas.microsoft.com/office/drawing/2014/main" id="{0487D410-8792-4A12-8588-5C137EA0B577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75008F9-43AE-4DE5-B841-1CF879B369AF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83" name="TextBox 11">
            <a:extLst>
              <a:ext uri="{FF2B5EF4-FFF2-40B4-BE49-F238E27FC236}">
                <a16:creationId xmlns:a16="http://schemas.microsoft.com/office/drawing/2014/main" id="{D4B8469B-08AB-463E-B241-47D3B0056F20}"/>
              </a:ext>
            </a:extLst>
          </p:cNvPr>
          <p:cNvSpPr txBox="1"/>
          <p:nvPr/>
        </p:nvSpPr>
        <p:spPr>
          <a:xfrm>
            <a:off x="6350378" y="1562064"/>
            <a:ext cx="5520916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教职工在现行制度下的乘车优先级需要继续保证，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=&gt; 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系统预留座位，历史数据建模回归分析，机器学习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B1CF4381-58EC-4925-B655-AA43FE23299B}"/>
              </a:ext>
            </a:extLst>
          </p:cNvPr>
          <p:cNvCxnSpPr/>
          <p:nvPr/>
        </p:nvCxnSpPr>
        <p:spPr>
          <a:xfrm>
            <a:off x="5067057" y="2074444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CF3862C8-A9D9-4C3B-B13A-5D57EBE5C602}"/>
              </a:ext>
            </a:extLst>
          </p:cNvPr>
          <p:cNvSpPr/>
          <p:nvPr/>
        </p:nvSpPr>
        <p:spPr>
          <a:xfrm>
            <a:off x="4482798" y="1801947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1" name="TextBox 41">
            <a:extLst>
              <a:ext uri="{FF2B5EF4-FFF2-40B4-BE49-F238E27FC236}">
                <a16:creationId xmlns:a16="http://schemas.microsoft.com/office/drawing/2014/main" id="{91028A39-6658-4D54-8778-228017794D9F}"/>
              </a:ext>
            </a:extLst>
          </p:cNvPr>
          <p:cNvSpPr txBox="1"/>
          <p:nvPr/>
        </p:nvSpPr>
        <p:spPr>
          <a:xfrm>
            <a:off x="1551888" y="3457992"/>
            <a:ext cx="175237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80808"/>
                </a:solidFill>
                <a:latin typeface="微软雅黑"/>
                <a:ea typeface="微软雅黑"/>
              </a:rPr>
              <a:t>预约座位设计原则</a:t>
            </a:r>
            <a:endParaRPr lang="en-US" altLang="zh-CN" sz="2800" b="1" dirty="0">
              <a:solidFill>
                <a:srgbClr val="080808"/>
              </a:solidFill>
              <a:latin typeface="微软雅黑"/>
              <a:ea typeface="微软雅黑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4B9D9C13-9F6D-43EB-8818-CD3A1B1B015F}"/>
              </a:ext>
            </a:extLst>
          </p:cNvPr>
          <p:cNvSpPr txBox="1"/>
          <p:nvPr/>
        </p:nvSpPr>
        <p:spPr>
          <a:xfrm>
            <a:off x="6355398" y="2837304"/>
            <a:ext cx="5175741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乘客与乘务员需进行交互以确认预约及上车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=&gt; 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生成预约码，扫码交互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8FDFBAA-2D54-4988-886B-1D2B20BF5667}"/>
              </a:ext>
            </a:extLst>
          </p:cNvPr>
          <p:cNvCxnSpPr/>
          <p:nvPr/>
        </p:nvCxnSpPr>
        <p:spPr>
          <a:xfrm>
            <a:off x="5067057" y="3232025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ED0F8228-904E-454E-A5DD-3560DFA2D5A7}"/>
              </a:ext>
            </a:extLst>
          </p:cNvPr>
          <p:cNvSpPr/>
          <p:nvPr/>
        </p:nvSpPr>
        <p:spPr>
          <a:xfrm>
            <a:off x="4482798" y="2959528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微软雅黑"/>
                <a:ea typeface="微软雅黑"/>
              </a:rPr>
              <a:t>2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51575D34-31B1-4439-93CA-58D828061666}"/>
              </a:ext>
            </a:extLst>
          </p:cNvPr>
          <p:cNvSpPr txBox="1"/>
          <p:nvPr/>
        </p:nvSpPr>
        <p:spPr>
          <a:xfrm>
            <a:off x="6355398" y="3974634"/>
            <a:ext cx="5175741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乘客不可预约过大时间跨度的车次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=&gt; 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仅可预约今天、明天的车次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79B8FF6-D569-4060-BA4F-94D063EC9619}"/>
              </a:ext>
            </a:extLst>
          </p:cNvPr>
          <p:cNvCxnSpPr/>
          <p:nvPr/>
        </p:nvCxnSpPr>
        <p:spPr>
          <a:xfrm>
            <a:off x="5062037" y="4365671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52F2663E-9789-45F6-8CF3-741A82120A17}"/>
              </a:ext>
            </a:extLst>
          </p:cNvPr>
          <p:cNvSpPr/>
          <p:nvPr/>
        </p:nvSpPr>
        <p:spPr>
          <a:xfrm>
            <a:off x="4477778" y="4093174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noProof="0" dirty="0">
                <a:solidFill>
                  <a:prstClr val="white"/>
                </a:solidFill>
                <a:latin typeface="微软雅黑"/>
                <a:ea typeface="微软雅黑"/>
              </a:rPr>
              <a:t>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A6BDCB5E-34FB-4D50-9FBD-A9314007F375}"/>
              </a:ext>
            </a:extLst>
          </p:cNvPr>
          <p:cNvSpPr txBox="1"/>
          <p:nvPr/>
        </p:nvSpPr>
        <p:spPr>
          <a:xfrm>
            <a:off x="6355398" y="5038420"/>
            <a:ext cx="5175741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乘客临时起意的乘车需求也应当被满足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=&gt; 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间隔一段时间增加空座数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1441F89-76C8-48A2-AC16-022A97404C7F}"/>
              </a:ext>
            </a:extLst>
          </p:cNvPr>
          <p:cNvCxnSpPr/>
          <p:nvPr/>
        </p:nvCxnSpPr>
        <p:spPr>
          <a:xfrm>
            <a:off x="5062037" y="5429457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312E8B43-C16D-4D9C-858C-39ECCBF99FD7}"/>
              </a:ext>
            </a:extLst>
          </p:cNvPr>
          <p:cNvSpPr/>
          <p:nvPr/>
        </p:nvSpPr>
        <p:spPr>
          <a:xfrm>
            <a:off x="4477778" y="5156960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微软雅黑"/>
                <a:ea typeface="微软雅黑"/>
              </a:rPr>
              <a:t>4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1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7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5" grpId="0" animBg="1"/>
      <p:bldP spid="101" grpId="0"/>
      <p:bldP spid="25" grpId="0"/>
      <p:bldP spid="27" grpId="0" animBg="1"/>
      <p:bldP spid="28" grpId="0"/>
      <p:bldP spid="30" grpId="0" animBg="1"/>
      <p:bldP spid="19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– </a:t>
            </a:r>
            <a:r>
              <a:rPr lang="zh-CN" altLang="en-US" dirty="0"/>
              <a:t>预约座位情景模拟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9F3FB6E-52B5-4FBB-A00E-147AE21F50D8}"/>
              </a:ext>
            </a:extLst>
          </p:cNvPr>
          <p:cNvGrpSpPr/>
          <p:nvPr/>
        </p:nvGrpSpPr>
        <p:grpSpPr>
          <a:xfrm>
            <a:off x="1086816" y="2531250"/>
            <a:ext cx="2682524" cy="26825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4">
              <a:extLst>
                <a:ext uri="{FF2B5EF4-FFF2-40B4-BE49-F238E27FC236}">
                  <a16:creationId xmlns:a16="http://schemas.microsoft.com/office/drawing/2014/main" id="{0487D410-8792-4A12-8588-5C137EA0B577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75008F9-43AE-4DE5-B841-1CF879B369AF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83" name="TextBox 11">
            <a:extLst>
              <a:ext uri="{FF2B5EF4-FFF2-40B4-BE49-F238E27FC236}">
                <a16:creationId xmlns:a16="http://schemas.microsoft.com/office/drawing/2014/main" id="{D4B8469B-08AB-463E-B241-47D3B0056F20}"/>
              </a:ext>
            </a:extLst>
          </p:cNvPr>
          <p:cNvSpPr txBox="1"/>
          <p:nvPr/>
        </p:nvSpPr>
        <p:spPr>
          <a:xfrm>
            <a:off x="6363018" y="2217258"/>
            <a:ext cx="5175741" cy="2184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ts val="1733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如何保证教职工一定能坐上车？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B1CF4381-58EC-4925-B655-AA43FE23299B}"/>
              </a:ext>
            </a:extLst>
          </p:cNvPr>
          <p:cNvCxnSpPr/>
          <p:nvPr/>
        </p:nvCxnSpPr>
        <p:spPr>
          <a:xfrm>
            <a:off x="5074676" y="2288442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CF3862C8-A9D9-4C3B-B13A-5D57EBE5C602}"/>
              </a:ext>
            </a:extLst>
          </p:cNvPr>
          <p:cNvSpPr/>
          <p:nvPr/>
        </p:nvSpPr>
        <p:spPr>
          <a:xfrm>
            <a:off x="4490417" y="2015945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1" name="TextBox 41">
            <a:extLst>
              <a:ext uri="{FF2B5EF4-FFF2-40B4-BE49-F238E27FC236}">
                <a16:creationId xmlns:a16="http://schemas.microsoft.com/office/drawing/2014/main" id="{91028A39-6658-4D54-8778-228017794D9F}"/>
              </a:ext>
            </a:extLst>
          </p:cNvPr>
          <p:cNvSpPr txBox="1"/>
          <p:nvPr/>
        </p:nvSpPr>
        <p:spPr>
          <a:xfrm>
            <a:off x="1551888" y="3457992"/>
            <a:ext cx="175237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80808"/>
                </a:solidFill>
                <a:latin typeface="微软雅黑"/>
                <a:ea typeface="微软雅黑"/>
              </a:rPr>
              <a:t>预约座位情景模拟</a:t>
            </a:r>
            <a:endParaRPr lang="en-US" altLang="zh-CN" sz="2800" b="1" dirty="0">
              <a:solidFill>
                <a:srgbClr val="080808"/>
              </a:solidFill>
              <a:latin typeface="微软雅黑"/>
              <a:ea typeface="微软雅黑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51575D34-31B1-4439-93CA-58D828061666}"/>
              </a:ext>
            </a:extLst>
          </p:cNvPr>
          <p:cNvSpPr txBox="1"/>
          <p:nvPr/>
        </p:nvSpPr>
        <p:spPr>
          <a:xfrm>
            <a:off x="6357997" y="3457992"/>
            <a:ext cx="5175741" cy="366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如何应对排队的学生未使用该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APP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的情况？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79B8FF6-D569-4060-BA4F-94D063EC9619}"/>
              </a:ext>
            </a:extLst>
          </p:cNvPr>
          <p:cNvCxnSpPr/>
          <p:nvPr/>
        </p:nvCxnSpPr>
        <p:spPr>
          <a:xfrm>
            <a:off x="5069656" y="3705092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52F2663E-9789-45F6-8CF3-741A82120A17}"/>
              </a:ext>
            </a:extLst>
          </p:cNvPr>
          <p:cNvSpPr/>
          <p:nvPr/>
        </p:nvSpPr>
        <p:spPr>
          <a:xfrm>
            <a:off x="4485397" y="3432595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微软雅黑"/>
                <a:ea typeface="微软雅黑"/>
              </a:rPr>
              <a:t>2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5C0C8262-0413-4B99-928D-F3871C0DB673}"/>
              </a:ext>
            </a:extLst>
          </p:cNvPr>
          <p:cNvSpPr txBox="1"/>
          <p:nvPr/>
        </p:nvSpPr>
        <p:spPr>
          <a:xfrm>
            <a:off x="6357998" y="4958445"/>
            <a:ext cx="5175741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 fontAlgn="base">
              <a:lnSpc>
                <a:spcPts val="1733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如何维护积分体系？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A789E4C-492F-4140-82D3-7D51A7B4F123}"/>
              </a:ext>
            </a:extLst>
          </p:cNvPr>
          <p:cNvCxnSpPr/>
          <p:nvPr/>
        </p:nvCxnSpPr>
        <p:spPr>
          <a:xfrm>
            <a:off x="5069656" y="5029629"/>
            <a:ext cx="1056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tailEnd type="oval" w="sm" len="sm"/>
          </a:ln>
          <a:effectLst/>
        </p:spPr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0C3D9F6E-963C-4FFC-9C35-0BCEBC841E8D}"/>
              </a:ext>
            </a:extLst>
          </p:cNvPr>
          <p:cNvSpPr/>
          <p:nvPr/>
        </p:nvSpPr>
        <p:spPr>
          <a:xfrm>
            <a:off x="4485397" y="4757132"/>
            <a:ext cx="584260" cy="584260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noProof="0" dirty="0">
                <a:solidFill>
                  <a:prstClr val="white"/>
                </a:solidFill>
                <a:latin typeface="微软雅黑"/>
                <a:ea typeface="微软雅黑"/>
              </a:rPr>
              <a:t>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2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5" grpId="0" animBg="1"/>
      <p:bldP spid="101" grpId="0"/>
      <p:bldP spid="28" grpId="0"/>
      <p:bldP spid="30" grpId="0" animBg="1"/>
      <p:bldP spid="33" grpId="0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– </a:t>
            </a:r>
            <a:r>
              <a:rPr lang="zh-CN" altLang="en-US" dirty="0"/>
              <a:t>实时查询功能模拟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47E9EC-9375-4328-864F-C912DFD3F524}"/>
              </a:ext>
            </a:extLst>
          </p:cNvPr>
          <p:cNvGrpSpPr/>
          <p:nvPr/>
        </p:nvGrpSpPr>
        <p:grpSpPr>
          <a:xfrm>
            <a:off x="667726" y="1326329"/>
            <a:ext cx="1344421" cy="1284043"/>
            <a:chOff x="4028764" y="3027330"/>
            <a:chExt cx="1344421" cy="128404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849BF68-A94B-41DD-BEA9-98463FF7C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028764" y="3027330"/>
              <a:ext cx="1344421" cy="1277367"/>
            </a:xfrm>
            <a:custGeom>
              <a:avLst/>
              <a:gdLst>
                <a:gd name="connsiteX0" fmla="*/ 186105 w 1813072"/>
                <a:gd name="connsiteY0" fmla="*/ 0 h 1661983"/>
                <a:gd name="connsiteX1" fmla="*/ 1597739 w 1813072"/>
                <a:gd name="connsiteY1" fmla="*/ 0 h 1661983"/>
                <a:gd name="connsiteX2" fmla="*/ 1637410 w 1813072"/>
                <a:gd name="connsiteY2" fmla="*/ 36250 h 1661983"/>
                <a:gd name="connsiteX3" fmla="*/ 1766146 w 1813072"/>
                <a:gd name="connsiteY3" fmla="*/ 193123 h 1661983"/>
                <a:gd name="connsiteX4" fmla="*/ 1813072 w 1813072"/>
                <a:gd name="connsiteY4" fmla="*/ 270783 h 1661983"/>
                <a:gd name="connsiteX5" fmla="*/ 1813072 w 1813072"/>
                <a:gd name="connsiteY5" fmla="*/ 1300749 h 1661983"/>
                <a:gd name="connsiteX6" fmla="*/ 1766146 w 1813072"/>
                <a:gd name="connsiteY6" fmla="*/ 1378409 h 1661983"/>
                <a:gd name="connsiteX7" fmla="*/ 1562541 w 1813072"/>
                <a:gd name="connsiteY7" fmla="*/ 1603695 h 1661983"/>
                <a:gd name="connsiteX8" fmla="*/ 1485013 w 1813072"/>
                <a:gd name="connsiteY8" fmla="*/ 1661983 h 1661983"/>
                <a:gd name="connsiteX9" fmla="*/ 298832 w 1813072"/>
                <a:gd name="connsiteY9" fmla="*/ 1661983 h 1661983"/>
                <a:gd name="connsiteX10" fmla="*/ 221303 w 1813072"/>
                <a:gd name="connsiteY10" fmla="*/ 1603695 h 1661983"/>
                <a:gd name="connsiteX11" fmla="*/ 17698 w 1813072"/>
                <a:gd name="connsiteY11" fmla="*/ 1378409 h 1661983"/>
                <a:gd name="connsiteX12" fmla="*/ 0 w 1813072"/>
                <a:gd name="connsiteY12" fmla="*/ 1349120 h 1661983"/>
                <a:gd name="connsiteX13" fmla="*/ 0 w 1813072"/>
                <a:gd name="connsiteY13" fmla="*/ 222413 h 1661983"/>
                <a:gd name="connsiteX14" fmla="*/ 17698 w 1813072"/>
                <a:gd name="connsiteY14" fmla="*/ 193123 h 1661983"/>
                <a:gd name="connsiteX15" fmla="*/ 146435 w 1813072"/>
                <a:gd name="connsiteY15" fmla="*/ 36250 h 166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13072" h="1661983">
                  <a:moveTo>
                    <a:pt x="186105" y="0"/>
                  </a:moveTo>
                  <a:lnTo>
                    <a:pt x="1597739" y="0"/>
                  </a:lnTo>
                  <a:lnTo>
                    <a:pt x="1637410" y="36250"/>
                  </a:lnTo>
                  <a:cubicBezTo>
                    <a:pt x="1685106" y="84204"/>
                    <a:pt x="1728254" y="136732"/>
                    <a:pt x="1766146" y="193123"/>
                  </a:cubicBezTo>
                  <a:lnTo>
                    <a:pt x="1813072" y="270783"/>
                  </a:lnTo>
                  <a:lnTo>
                    <a:pt x="1813072" y="1300749"/>
                  </a:lnTo>
                  <a:lnTo>
                    <a:pt x="1766146" y="1378409"/>
                  </a:lnTo>
                  <a:cubicBezTo>
                    <a:pt x="1709308" y="1462996"/>
                    <a:pt x="1640645" y="1538890"/>
                    <a:pt x="1562541" y="1603695"/>
                  </a:cubicBezTo>
                  <a:lnTo>
                    <a:pt x="1485013" y="1661983"/>
                  </a:lnTo>
                  <a:lnTo>
                    <a:pt x="298832" y="1661983"/>
                  </a:lnTo>
                  <a:lnTo>
                    <a:pt x="221303" y="1603695"/>
                  </a:lnTo>
                  <a:cubicBezTo>
                    <a:pt x="143200" y="1538890"/>
                    <a:pt x="74537" y="1462996"/>
                    <a:pt x="17698" y="1378409"/>
                  </a:cubicBezTo>
                  <a:lnTo>
                    <a:pt x="0" y="1349120"/>
                  </a:lnTo>
                  <a:lnTo>
                    <a:pt x="0" y="222413"/>
                  </a:lnTo>
                  <a:lnTo>
                    <a:pt x="17698" y="193123"/>
                  </a:lnTo>
                  <a:cubicBezTo>
                    <a:pt x="55590" y="136732"/>
                    <a:pt x="98738" y="84204"/>
                    <a:pt x="146435" y="36250"/>
                  </a:cubicBezTo>
                  <a:close/>
                </a:path>
              </a:pathLst>
            </a:custGeom>
          </p:spPr>
        </p:pic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6788159-DE7F-45F3-87F1-70BF3E418D2A}"/>
                </a:ext>
              </a:extLst>
            </p:cNvPr>
            <p:cNvGrpSpPr/>
            <p:nvPr/>
          </p:nvGrpSpPr>
          <p:grpSpPr>
            <a:xfrm>
              <a:off x="4049717" y="3826656"/>
              <a:ext cx="1302513" cy="484717"/>
              <a:chOff x="852265" y="3147814"/>
              <a:chExt cx="1487487" cy="363538"/>
            </a:xfrm>
          </p:grpSpPr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DE325D0F-70A4-484D-AF99-42EFB482720B}"/>
                  </a:ext>
                </a:extLst>
              </p:cNvPr>
              <p:cNvSpPr/>
              <p:nvPr/>
            </p:nvSpPr>
            <p:spPr bwMode="auto">
              <a:xfrm>
                <a:off x="852265" y="3147814"/>
                <a:ext cx="1487487" cy="363538"/>
              </a:xfrm>
              <a:custGeom>
                <a:avLst/>
                <a:gdLst>
                  <a:gd name="T0" fmla="*/ 8 w 156"/>
                  <a:gd name="T1" fmla="*/ 0 h 38"/>
                  <a:gd name="T2" fmla="*/ 148 w 156"/>
                  <a:gd name="T3" fmla="*/ 0 h 38"/>
                  <a:gd name="T4" fmla="*/ 156 w 156"/>
                  <a:gd name="T5" fmla="*/ 19 h 38"/>
                  <a:gd name="T6" fmla="*/ 148 w 156"/>
                  <a:gd name="T7" fmla="*/ 38 h 38"/>
                  <a:gd name="T8" fmla="*/ 8 w 156"/>
                  <a:gd name="T9" fmla="*/ 38 h 38"/>
                  <a:gd name="T10" fmla="*/ 0 w 156"/>
                  <a:gd name="T11" fmla="*/ 19 h 38"/>
                  <a:gd name="T12" fmla="*/ 8 w 156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38">
                    <a:moveTo>
                      <a:pt x="8" y="0"/>
                    </a:moveTo>
                    <a:lnTo>
                      <a:pt x="148" y="0"/>
                    </a:lnTo>
                    <a:lnTo>
                      <a:pt x="156" y="19"/>
                    </a:lnTo>
                    <a:lnTo>
                      <a:pt x="148" y="38"/>
                    </a:lnTo>
                    <a:lnTo>
                      <a:pt x="8" y="38"/>
                    </a:lnTo>
                    <a:lnTo>
                      <a:pt x="0" y="19"/>
                    </a:lnTo>
                    <a:lnTo>
                      <a:pt x="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7">
                <a:extLst>
                  <a:ext uri="{FF2B5EF4-FFF2-40B4-BE49-F238E27FC236}">
                    <a16:creationId xmlns:a16="http://schemas.microsoft.com/office/drawing/2014/main" id="{3B7A0097-B7F6-49BF-B48B-D64A5B3D84E3}"/>
                  </a:ext>
                </a:extLst>
              </p:cNvPr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TextBox 28">
                <a:extLst>
                  <a:ext uri="{FF2B5EF4-FFF2-40B4-BE49-F238E27FC236}">
                    <a16:creationId xmlns:a16="http://schemas.microsoft.com/office/drawing/2014/main" id="{01BE1903-F616-4446-BC95-1C4B57F01A8A}"/>
                  </a:ext>
                </a:extLst>
              </p:cNvPr>
              <p:cNvSpPr txBox="1"/>
              <p:nvPr/>
            </p:nvSpPr>
            <p:spPr>
              <a:xfrm>
                <a:off x="1078499" y="3171871"/>
                <a:ext cx="123109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/>
                <a:r>
                  <a:rPr lang="zh-CN" altLang="en-US" sz="2133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乘 客</a:t>
                </a: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880E36D-A0B4-49E9-95C3-7FD605DB9ABB}"/>
              </a:ext>
            </a:extLst>
          </p:cNvPr>
          <p:cNvGrpSpPr/>
          <p:nvPr/>
        </p:nvGrpSpPr>
        <p:grpSpPr>
          <a:xfrm>
            <a:off x="766297" y="28553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16">
              <a:extLst>
                <a:ext uri="{FF2B5EF4-FFF2-40B4-BE49-F238E27FC236}">
                  <a16:creationId xmlns:a16="http://schemas.microsoft.com/office/drawing/2014/main" id="{C2A66DCC-CE5B-4AFE-82CD-3812D0A4DFA6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E7D879E-73DE-49CF-B3E6-F7F6840410EF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实时查询</a:t>
              </a:r>
            </a:p>
          </p:txBody>
        </p:sp>
      </p:grpSp>
      <p:pic>
        <p:nvPicPr>
          <p:cNvPr id="4" name="QQ视频20180614015445">
            <a:hlinkClick r:id="" action="ppaction://media"/>
            <a:extLst>
              <a:ext uri="{FF2B5EF4-FFF2-40B4-BE49-F238E27FC236}">
                <a16:creationId xmlns:a16="http://schemas.microsoft.com/office/drawing/2014/main" id="{3CE916BC-5336-4270-8334-10D21C9B28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8399" y="1326329"/>
            <a:ext cx="9318171" cy="52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8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– </a:t>
            </a:r>
            <a:r>
              <a:rPr lang="zh-CN" altLang="en-US" dirty="0"/>
              <a:t>实时查询功能模拟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47E9EC-9375-4328-864F-C912DFD3F524}"/>
              </a:ext>
            </a:extLst>
          </p:cNvPr>
          <p:cNvGrpSpPr/>
          <p:nvPr/>
        </p:nvGrpSpPr>
        <p:grpSpPr>
          <a:xfrm>
            <a:off x="667726" y="1326329"/>
            <a:ext cx="1344421" cy="1284043"/>
            <a:chOff x="4028764" y="3027330"/>
            <a:chExt cx="1344421" cy="128404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849BF68-A94B-41DD-BEA9-98463FF7C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028764" y="3027330"/>
              <a:ext cx="1344421" cy="1277367"/>
            </a:xfrm>
            <a:custGeom>
              <a:avLst/>
              <a:gdLst>
                <a:gd name="connsiteX0" fmla="*/ 186105 w 1813072"/>
                <a:gd name="connsiteY0" fmla="*/ 0 h 1661983"/>
                <a:gd name="connsiteX1" fmla="*/ 1597739 w 1813072"/>
                <a:gd name="connsiteY1" fmla="*/ 0 h 1661983"/>
                <a:gd name="connsiteX2" fmla="*/ 1637410 w 1813072"/>
                <a:gd name="connsiteY2" fmla="*/ 36250 h 1661983"/>
                <a:gd name="connsiteX3" fmla="*/ 1766146 w 1813072"/>
                <a:gd name="connsiteY3" fmla="*/ 193123 h 1661983"/>
                <a:gd name="connsiteX4" fmla="*/ 1813072 w 1813072"/>
                <a:gd name="connsiteY4" fmla="*/ 270783 h 1661983"/>
                <a:gd name="connsiteX5" fmla="*/ 1813072 w 1813072"/>
                <a:gd name="connsiteY5" fmla="*/ 1300749 h 1661983"/>
                <a:gd name="connsiteX6" fmla="*/ 1766146 w 1813072"/>
                <a:gd name="connsiteY6" fmla="*/ 1378409 h 1661983"/>
                <a:gd name="connsiteX7" fmla="*/ 1562541 w 1813072"/>
                <a:gd name="connsiteY7" fmla="*/ 1603695 h 1661983"/>
                <a:gd name="connsiteX8" fmla="*/ 1485013 w 1813072"/>
                <a:gd name="connsiteY8" fmla="*/ 1661983 h 1661983"/>
                <a:gd name="connsiteX9" fmla="*/ 298832 w 1813072"/>
                <a:gd name="connsiteY9" fmla="*/ 1661983 h 1661983"/>
                <a:gd name="connsiteX10" fmla="*/ 221303 w 1813072"/>
                <a:gd name="connsiteY10" fmla="*/ 1603695 h 1661983"/>
                <a:gd name="connsiteX11" fmla="*/ 17698 w 1813072"/>
                <a:gd name="connsiteY11" fmla="*/ 1378409 h 1661983"/>
                <a:gd name="connsiteX12" fmla="*/ 0 w 1813072"/>
                <a:gd name="connsiteY12" fmla="*/ 1349120 h 1661983"/>
                <a:gd name="connsiteX13" fmla="*/ 0 w 1813072"/>
                <a:gd name="connsiteY13" fmla="*/ 222413 h 1661983"/>
                <a:gd name="connsiteX14" fmla="*/ 17698 w 1813072"/>
                <a:gd name="connsiteY14" fmla="*/ 193123 h 1661983"/>
                <a:gd name="connsiteX15" fmla="*/ 146435 w 1813072"/>
                <a:gd name="connsiteY15" fmla="*/ 36250 h 166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13072" h="1661983">
                  <a:moveTo>
                    <a:pt x="186105" y="0"/>
                  </a:moveTo>
                  <a:lnTo>
                    <a:pt x="1597739" y="0"/>
                  </a:lnTo>
                  <a:lnTo>
                    <a:pt x="1637410" y="36250"/>
                  </a:lnTo>
                  <a:cubicBezTo>
                    <a:pt x="1685106" y="84204"/>
                    <a:pt x="1728254" y="136732"/>
                    <a:pt x="1766146" y="193123"/>
                  </a:cubicBezTo>
                  <a:lnTo>
                    <a:pt x="1813072" y="270783"/>
                  </a:lnTo>
                  <a:lnTo>
                    <a:pt x="1813072" y="1300749"/>
                  </a:lnTo>
                  <a:lnTo>
                    <a:pt x="1766146" y="1378409"/>
                  </a:lnTo>
                  <a:cubicBezTo>
                    <a:pt x="1709308" y="1462996"/>
                    <a:pt x="1640645" y="1538890"/>
                    <a:pt x="1562541" y="1603695"/>
                  </a:cubicBezTo>
                  <a:lnTo>
                    <a:pt x="1485013" y="1661983"/>
                  </a:lnTo>
                  <a:lnTo>
                    <a:pt x="298832" y="1661983"/>
                  </a:lnTo>
                  <a:lnTo>
                    <a:pt x="221303" y="1603695"/>
                  </a:lnTo>
                  <a:cubicBezTo>
                    <a:pt x="143200" y="1538890"/>
                    <a:pt x="74537" y="1462996"/>
                    <a:pt x="17698" y="1378409"/>
                  </a:cubicBezTo>
                  <a:lnTo>
                    <a:pt x="0" y="1349120"/>
                  </a:lnTo>
                  <a:lnTo>
                    <a:pt x="0" y="222413"/>
                  </a:lnTo>
                  <a:lnTo>
                    <a:pt x="17698" y="193123"/>
                  </a:lnTo>
                  <a:cubicBezTo>
                    <a:pt x="55590" y="136732"/>
                    <a:pt x="98738" y="84204"/>
                    <a:pt x="146435" y="36250"/>
                  </a:cubicBezTo>
                  <a:close/>
                </a:path>
              </a:pathLst>
            </a:custGeom>
          </p:spPr>
        </p:pic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6788159-DE7F-45F3-87F1-70BF3E418D2A}"/>
                </a:ext>
              </a:extLst>
            </p:cNvPr>
            <p:cNvGrpSpPr/>
            <p:nvPr/>
          </p:nvGrpSpPr>
          <p:grpSpPr>
            <a:xfrm>
              <a:off x="4049717" y="3826656"/>
              <a:ext cx="1302513" cy="484717"/>
              <a:chOff x="852265" y="3147814"/>
              <a:chExt cx="1487487" cy="363538"/>
            </a:xfrm>
          </p:grpSpPr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DE325D0F-70A4-484D-AF99-42EFB482720B}"/>
                  </a:ext>
                </a:extLst>
              </p:cNvPr>
              <p:cNvSpPr/>
              <p:nvPr/>
            </p:nvSpPr>
            <p:spPr bwMode="auto">
              <a:xfrm>
                <a:off x="852265" y="3147814"/>
                <a:ext cx="1487487" cy="363538"/>
              </a:xfrm>
              <a:custGeom>
                <a:avLst/>
                <a:gdLst>
                  <a:gd name="T0" fmla="*/ 8 w 156"/>
                  <a:gd name="T1" fmla="*/ 0 h 38"/>
                  <a:gd name="T2" fmla="*/ 148 w 156"/>
                  <a:gd name="T3" fmla="*/ 0 h 38"/>
                  <a:gd name="T4" fmla="*/ 156 w 156"/>
                  <a:gd name="T5" fmla="*/ 19 h 38"/>
                  <a:gd name="T6" fmla="*/ 148 w 156"/>
                  <a:gd name="T7" fmla="*/ 38 h 38"/>
                  <a:gd name="T8" fmla="*/ 8 w 156"/>
                  <a:gd name="T9" fmla="*/ 38 h 38"/>
                  <a:gd name="T10" fmla="*/ 0 w 156"/>
                  <a:gd name="T11" fmla="*/ 19 h 38"/>
                  <a:gd name="T12" fmla="*/ 8 w 156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38">
                    <a:moveTo>
                      <a:pt x="8" y="0"/>
                    </a:moveTo>
                    <a:lnTo>
                      <a:pt x="148" y="0"/>
                    </a:lnTo>
                    <a:lnTo>
                      <a:pt x="156" y="19"/>
                    </a:lnTo>
                    <a:lnTo>
                      <a:pt x="148" y="38"/>
                    </a:lnTo>
                    <a:lnTo>
                      <a:pt x="8" y="38"/>
                    </a:lnTo>
                    <a:lnTo>
                      <a:pt x="0" y="19"/>
                    </a:lnTo>
                    <a:lnTo>
                      <a:pt x="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7">
                <a:extLst>
                  <a:ext uri="{FF2B5EF4-FFF2-40B4-BE49-F238E27FC236}">
                    <a16:creationId xmlns:a16="http://schemas.microsoft.com/office/drawing/2014/main" id="{3B7A0097-B7F6-49BF-B48B-D64A5B3D84E3}"/>
                  </a:ext>
                </a:extLst>
              </p:cNvPr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TextBox 28">
                <a:extLst>
                  <a:ext uri="{FF2B5EF4-FFF2-40B4-BE49-F238E27FC236}">
                    <a16:creationId xmlns:a16="http://schemas.microsoft.com/office/drawing/2014/main" id="{01BE1903-F616-4446-BC95-1C4B57F01A8A}"/>
                  </a:ext>
                </a:extLst>
              </p:cNvPr>
              <p:cNvSpPr txBox="1"/>
              <p:nvPr/>
            </p:nvSpPr>
            <p:spPr>
              <a:xfrm>
                <a:off x="1078499" y="3171871"/>
                <a:ext cx="123109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/>
                <a:r>
                  <a:rPr lang="zh-CN" altLang="en-US" sz="2133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乘 客</a:t>
                </a: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880E36D-A0B4-49E9-95C3-7FD605DB9ABB}"/>
              </a:ext>
            </a:extLst>
          </p:cNvPr>
          <p:cNvGrpSpPr/>
          <p:nvPr/>
        </p:nvGrpSpPr>
        <p:grpSpPr>
          <a:xfrm>
            <a:off x="2461501" y="1463096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16">
              <a:extLst>
                <a:ext uri="{FF2B5EF4-FFF2-40B4-BE49-F238E27FC236}">
                  <a16:creationId xmlns:a16="http://schemas.microsoft.com/office/drawing/2014/main" id="{C2A66DCC-CE5B-4AFE-82CD-3812D0A4DFA6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E7D879E-73DE-49CF-B3E6-F7F6840410EF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/>
                  <a:ea typeface="微软雅黑"/>
                </a:rPr>
                <a:t>实时查询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FDECE03-CC84-4568-B8F5-9F74292B4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425" y="1326329"/>
            <a:ext cx="3435117" cy="53580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43A553-7ADF-4D19-9E2E-E2957C3D2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901" y="1326329"/>
            <a:ext cx="3435117" cy="53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– </a:t>
            </a:r>
            <a:r>
              <a:rPr lang="zh-CN" altLang="en-US" dirty="0"/>
              <a:t>项目竞争分析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410E1E-B6F5-4443-902F-6950E088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825" y="1496882"/>
            <a:ext cx="1932118" cy="193211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AD9CD0-3A79-4200-883C-86BA2FDD9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92" y="1442525"/>
            <a:ext cx="3205756" cy="491051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D276F02-C673-4BAB-BE98-361F0136F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548" y="1442525"/>
            <a:ext cx="3205756" cy="49303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4B5346-B6F2-41D9-A488-0141404C9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274" y="1496880"/>
            <a:ext cx="2008385" cy="1932117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306588C-ADB3-47B2-BCF8-4E92BC5295D9}"/>
              </a:ext>
            </a:extLst>
          </p:cNvPr>
          <p:cNvGrpSpPr/>
          <p:nvPr/>
        </p:nvGrpSpPr>
        <p:grpSpPr>
          <a:xfrm>
            <a:off x="2588069" y="5735895"/>
            <a:ext cx="2210958" cy="664030"/>
            <a:chOff x="5148064" y="3566443"/>
            <a:chExt cx="1604159" cy="562169"/>
          </a:xfrm>
        </p:grpSpPr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AB31F728-4007-4B5A-8E02-C405E3D7404C}"/>
                </a:ext>
              </a:extLst>
            </p:cNvPr>
            <p:cNvSpPr/>
            <p:nvPr/>
          </p:nvSpPr>
          <p:spPr bwMode="auto">
            <a:xfrm>
              <a:off x="5148064" y="3566443"/>
              <a:ext cx="1604159" cy="56216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C59C575-240B-4C93-9970-2014548CED23}"/>
                </a:ext>
              </a:extLst>
            </p:cNvPr>
            <p:cNvSpPr txBox="1"/>
            <p:nvPr/>
          </p:nvSpPr>
          <p:spPr>
            <a:xfrm>
              <a:off x="5245631" y="3660521"/>
              <a:ext cx="1372011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电子公交站牌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3B9270F-8C42-4596-8781-C5DF6C062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825" y="3515246"/>
            <a:ext cx="1932118" cy="19321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6A6C7A-FD16-47A6-98C1-0A0DF808D4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5274" y="3519056"/>
            <a:ext cx="1928308" cy="192830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D810E5-A0E3-45F7-B0BF-FE111EF65C3A}"/>
              </a:ext>
            </a:extLst>
          </p:cNvPr>
          <p:cNvGrpSpPr/>
          <p:nvPr/>
        </p:nvGrpSpPr>
        <p:grpSpPr>
          <a:xfrm>
            <a:off x="8459795" y="5182989"/>
            <a:ext cx="2210958" cy="664030"/>
            <a:chOff x="5148064" y="3566443"/>
            <a:chExt cx="1604159" cy="562169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867DAE12-68E7-4C02-8A21-9E68ABF1A0E4}"/>
                </a:ext>
              </a:extLst>
            </p:cNvPr>
            <p:cNvSpPr/>
            <p:nvPr/>
          </p:nvSpPr>
          <p:spPr bwMode="auto">
            <a:xfrm>
              <a:off x="5148064" y="3566443"/>
              <a:ext cx="1604159" cy="56216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6612485C-ACAF-475F-9DFD-65CEF04A5BD0}"/>
                </a:ext>
              </a:extLst>
            </p:cNvPr>
            <p:cNvSpPr txBox="1"/>
            <p:nvPr/>
          </p:nvSpPr>
          <p:spPr>
            <a:xfrm>
              <a:off x="5282645" y="3669502"/>
              <a:ext cx="1338913" cy="356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实时公交</a:t>
              </a:r>
              <a:r>
                <a:rPr lang="en-US" altLang="zh-CN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2133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2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3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项目架构设计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123234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19670" y="1875160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425371" y="1604798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04537" y="1875160"/>
            <a:ext cx="265168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项目背景及需求分析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119670" y="2787215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25371" y="2516852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4537" y="2787215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项目功能概述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119670" y="3661471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25371" y="3466799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04537" y="366147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项目架构设计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3119670" y="4586527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425371" y="4391855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4537" y="4586527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项目迭代计划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119670" y="5516153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425371" y="5321482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04537" y="5516153"/>
            <a:ext cx="99738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&amp; A</a:t>
            </a:r>
            <a:endParaRPr lang="zh-CN" altLang="en-US" sz="2133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52645" y="-94342"/>
            <a:ext cx="1945198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52644" y="462829"/>
            <a:ext cx="1945199" cy="949947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170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 Page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16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 animBg="1"/>
      <p:bldP spid="9" grpId="0" animBg="1"/>
      <p:bldP spid="10" grpId="0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7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项目架构设计 </a:t>
            </a:r>
            <a:r>
              <a:rPr lang="en-US" altLang="zh-CN" dirty="0"/>
              <a:t>– </a:t>
            </a:r>
            <a:r>
              <a:rPr lang="zh-CN" altLang="en-US" dirty="0"/>
              <a:t>技术架构图</a:t>
            </a:r>
          </a:p>
        </p:txBody>
      </p:sp>
      <p:pic>
        <p:nvPicPr>
          <p:cNvPr id="25" name="图片 24" descr="技术架构图">
            <a:extLst>
              <a:ext uri="{FF2B5EF4-FFF2-40B4-BE49-F238E27FC236}">
                <a16:creationId xmlns:a16="http://schemas.microsoft.com/office/drawing/2014/main" id="{E2973CBE-BF42-4650-945A-327C25495E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18453" y="1252730"/>
            <a:ext cx="6555093" cy="53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1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项目架构设计 </a:t>
            </a:r>
            <a:r>
              <a:rPr lang="en-US" altLang="zh-CN" dirty="0"/>
              <a:t>– </a:t>
            </a:r>
            <a:r>
              <a:rPr lang="zh-CN" altLang="en-US" dirty="0"/>
              <a:t>技术栈、语言、框架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EC9FA83-D59F-4AB3-B43A-EB12F41CAABE}"/>
              </a:ext>
            </a:extLst>
          </p:cNvPr>
          <p:cNvGrpSpPr/>
          <p:nvPr/>
        </p:nvGrpSpPr>
        <p:grpSpPr>
          <a:xfrm>
            <a:off x="1655905" y="1546614"/>
            <a:ext cx="4795520" cy="1243853"/>
            <a:chOff x="1005840" y="1448547"/>
            <a:chExt cx="4795520" cy="124385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93DF345-1D10-429B-959A-0EEE0736DA51}"/>
                </a:ext>
              </a:extLst>
            </p:cNvPr>
            <p:cNvSpPr/>
            <p:nvPr/>
          </p:nvSpPr>
          <p:spPr>
            <a:xfrm>
              <a:off x="1005840" y="1448547"/>
              <a:ext cx="4795520" cy="124385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8CCC44B-F16A-4AE6-A069-D8EB0FC52DBA}"/>
                </a:ext>
              </a:extLst>
            </p:cNvPr>
            <p:cNvGrpSpPr/>
            <p:nvPr/>
          </p:nvGrpSpPr>
          <p:grpSpPr>
            <a:xfrm>
              <a:off x="1113637" y="1514529"/>
              <a:ext cx="4563567" cy="1048766"/>
              <a:chOff x="1113637" y="1514529"/>
              <a:chExt cx="4563567" cy="1048766"/>
            </a:xfrm>
          </p:grpSpPr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FB66C1D-EE14-44FB-8AA5-21B37F7FFFEC}"/>
                  </a:ext>
                </a:extLst>
              </p:cNvPr>
              <p:cNvSpPr/>
              <p:nvPr/>
            </p:nvSpPr>
            <p:spPr>
              <a:xfrm>
                <a:off x="1113637" y="1887179"/>
                <a:ext cx="242600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HTML, CSS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JavaScript</a:t>
                </a: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C704AACF-1413-4635-9981-13A6DAF2BD6B}"/>
                  </a:ext>
                </a:extLst>
              </p:cNvPr>
              <p:cNvSpPr/>
              <p:nvPr/>
            </p:nvSpPr>
            <p:spPr>
              <a:xfrm>
                <a:off x="3698239" y="1886141"/>
                <a:ext cx="197896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前端框架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Bootstrap, jQuery</a:t>
                </a:r>
              </a:p>
            </p:txBody>
          </p:sp>
          <p:sp>
            <p:nvSpPr>
              <p:cNvPr id="25" name="TextBox 5">
                <a:extLst>
                  <a:ext uri="{FF2B5EF4-FFF2-40B4-BE49-F238E27FC236}">
                    <a16:creationId xmlns:a16="http://schemas.microsoft.com/office/drawing/2014/main" id="{CEC18F4E-F5E6-447F-93B9-23DB08DD28A6}"/>
                  </a:ext>
                </a:extLst>
              </p:cNvPr>
              <p:cNvSpPr txBox="1"/>
              <p:nvPr/>
            </p:nvSpPr>
            <p:spPr>
              <a:xfrm>
                <a:off x="2155037" y="1514529"/>
                <a:ext cx="2509598" cy="333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9170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 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Web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后台管理系统</a:t>
                </a: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7E9BAB1-0DDF-40FB-B71E-27634644F0AC}"/>
              </a:ext>
            </a:extLst>
          </p:cNvPr>
          <p:cNvGrpSpPr/>
          <p:nvPr/>
        </p:nvGrpSpPr>
        <p:grpSpPr>
          <a:xfrm>
            <a:off x="6862294" y="1546615"/>
            <a:ext cx="3407563" cy="1243853"/>
            <a:chOff x="1113637" y="3429000"/>
            <a:chExt cx="3407563" cy="1228881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14E534E-A2F2-4784-84A3-3B9612DF492B}"/>
                </a:ext>
              </a:extLst>
            </p:cNvPr>
            <p:cNvSpPr/>
            <p:nvPr/>
          </p:nvSpPr>
          <p:spPr>
            <a:xfrm>
              <a:off x="1232712" y="3877151"/>
              <a:ext cx="922325" cy="676116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3834C3CD-5558-4F75-98BD-8DBA94A632B2}"/>
                </a:ext>
              </a:extLst>
            </p:cNvPr>
            <p:cNvSpPr/>
            <p:nvPr/>
          </p:nvSpPr>
          <p:spPr>
            <a:xfrm>
              <a:off x="2326639" y="3877151"/>
              <a:ext cx="2060245" cy="676116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后端框架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framework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BCD8E7D-A398-40BB-85BE-075144A90625}"/>
                </a:ext>
              </a:extLst>
            </p:cNvPr>
            <p:cNvSpPr/>
            <p:nvPr/>
          </p:nvSpPr>
          <p:spPr>
            <a:xfrm>
              <a:off x="1113637" y="3429000"/>
              <a:ext cx="3407563" cy="1228881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6621549D-030B-4031-AA7D-E3E8495F5292}"/>
                </a:ext>
              </a:extLst>
            </p:cNvPr>
            <p:cNvSpPr txBox="1"/>
            <p:nvPr/>
          </p:nvSpPr>
          <p:spPr>
            <a:xfrm>
              <a:off x="2443924" y="3486299"/>
              <a:ext cx="595035" cy="3335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17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2C62B60-A566-4048-BD20-232A39C476FA}"/>
              </a:ext>
            </a:extLst>
          </p:cNvPr>
          <p:cNvGrpSpPr/>
          <p:nvPr/>
        </p:nvGrpSpPr>
        <p:grpSpPr>
          <a:xfrm>
            <a:off x="3160957" y="3129609"/>
            <a:ext cx="5425440" cy="3221130"/>
            <a:chOff x="1016000" y="3049488"/>
            <a:chExt cx="5425440" cy="291443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78F2A6C-75BE-485A-8A8C-B768D45A03CE}"/>
                </a:ext>
              </a:extLst>
            </p:cNvPr>
            <p:cNvSpPr/>
            <p:nvPr/>
          </p:nvSpPr>
          <p:spPr>
            <a:xfrm>
              <a:off x="1016000" y="3049488"/>
              <a:ext cx="5425440" cy="2914432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B3649C7-3C07-4C0B-98AF-9595829B48A8}"/>
                </a:ext>
              </a:extLst>
            </p:cNvPr>
            <p:cNvGrpSpPr/>
            <p:nvPr/>
          </p:nvGrpSpPr>
          <p:grpSpPr>
            <a:xfrm>
              <a:off x="1196899" y="3115857"/>
              <a:ext cx="5022495" cy="2674213"/>
              <a:chOff x="1196899" y="3115857"/>
              <a:chExt cx="5022495" cy="2674213"/>
            </a:xfrm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E603448D-45BB-4008-A7F5-FE23B30A8E84}"/>
                  </a:ext>
                </a:extLst>
              </p:cNvPr>
              <p:cNvSpPr/>
              <p:nvPr/>
            </p:nvSpPr>
            <p:spPr>
              <a:xfrm>
                <a:off x="1196899" y="3494426"/>
                <a:ext cx="92232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</a:t>
                </a:r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7CF48A2E-2A90-4843-A0A9-7608C84CC4D3}"/>
                  </a:ext>
                </a:extLst>
              </p:cNvPr>
              <p:cNvSpPr/>
              <p:nvPr/>
            </p:nvSpPr>
            <p:spPr>
              <a:xfrm>
                <a:off x="2300123" y="3507810"/>
                <a:ext cx="156240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</a:t>
                </a:r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SDK</a:t>
                </a: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372113E-8A92-469D-9964-A90044096C0A}"/>
                  </a:ext>
                </a:extLst>
              </p:cNvPr>
              <p:cNvSpPr/>
              <p:nvPr/>
            </p:nvSpPr>
            <p:spPr>
              <a:xfrm>
                <a:off x="4051351" y="3494426"/>
                <a:ext cx="216804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网络通信模块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Retrofit3 + Rxjava2</a:t>
                </a:r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15DF099C-149F-4018-A61F-B4C1CEEA04DE}"/>
                  </a:ext>
                </a:extLst>
              </p:cNvPr>
              <p:cNvSpPr/>
              <p:nvPr/>
            </p:nvSpPr>
            <p:spPr>
              <a:xfrm>
                <a:off x="3222447" y="4304190"/>
                <a:ext cx="216804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应用内组件通信模块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EventBus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09C5AC0-B056-4B87-9C74-8256FBA27F9F}"/>
                  </a:ext>
                </a:extLst>
              </p:cNvPr>
              <p:cNvSpPr/>
              <p:nvPr/>
            </p:nvSpPr>
            <p:spPr>
              <a:xfrm>
                <a:off x="3380537" y="5113954"/>
                <a:ext cx="1595121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消息推送模块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LeanCloud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2AF1DB2F-BB9D-4376-BC50-7544DF0D1A07}"/>
                  </a:ext>
                </a:extLst>
              </p:cNvPr>
              <p:cNvSpPr/>
              <p:nvPr/>
            </p:nvSpPr>
            <p:spPr>
              <a:xfrm>
                <a:off x="1210767" y="5113954"/>
                <a:ext cx="197500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Jaccount</a:t>
                </a: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认证模块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Jaccount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SDK</a:t>
                </a: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B82B2A6D-76CB-4F7B-83E5-ECE2FDA5713D}"/>
                  </a:ext>
                </a:extLst>
              </p:cNvPr>
              <p:cNvSpPr/>
              <p:nvPr/>
            </p:nvSpPr>
            <p:spPr>
              <a:xfrm>
                <a:off x="1209345" y="4304190"/>
                <a:ext cx="1819757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地图模块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BaiduMap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SDK</a:t>
                </a:r>
              </a:p>
            </p:txBody>
          </p:sp>
          <p:sp>
            <p:nvSpPr>
              <p:cNvPr id="31" name="TextBox 5">
                <a:extLst>
                  <a:ext uri="{FF2B5EF4-FFF2-40B4-BE49-F238E27FC236}">
                    <a16:creationId xmlns:a16="http://schemas.microsoft.com/office/drawing/2014/main" id="{89C5D585-C180-4160-927E-5D53D4A0DE27}"/>
                  </a:ext>
                </a:extLst>
              </p:cNvPr>
              <p:cNvSpPr txBox="1"/>
              <p:nvPr/>
            </p:nvSpPr>
            <p:spPr>
              <a:xfrm>
                <a:off x="2559946" y="3115857"/>
                <a:ext cx="2276585" cy="333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9170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 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安卓移动端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1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项目架构设计 </a:t>
            </a:r>
            <a:r>
              <a:rPr lang="en-US" altLang="zh-CN" dirty="0"/>
              <a:t>– </a:t>
            </a:r>
            <a:r>
              <a:rPr lang="zh-CN" altLang="en-US" dirty="0"/>
              <a:t>工具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2C27215-E521-4DBC-9F6A-78B5B77C44FD}"/>
              </a:ext>
            </a:extLst>
          </p:cNvPr>
          <p:cNvGrpSpPr/>
          <p:nvPr/>
        </p:nvGrpSpPr>
        <p:grpSpPr>
          <a:xfrm>
            <a:off x="2396026" y="1607597"/>
            <a:ext cx="7399947" cy="4654307"/>
            <a:chOff x="2380661" y="1711769"/>
            <a:chExt cx="6613417" cy="4255783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DFAE895-8B5B-4561-BC5D-7D4A2DC29A82}"/>
                </a:ext>
              </a:extLst>
            </p:cNvPr>
            <p:cNvSpPr/>
            <p:nvPr/>
          </p:nvSpPr>
          <p:spPr>
            <a:xfrm>
              <a:off x="4580786" y="1711769"/>
              <a:ext cx="253772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Power Designer 6.5</a:t>
              </a:r>
              <a:endParaRPr lang="zh-CN" altLang="en-US" sz="2000" kern="1200" dirty="0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4A6B44D-2B22-49D3-8206-B7B08ED71C12}"/>
                </a:ext>
              </a:extLst>
            </p:cNvPr>
            <p:cNvSpPr/>
            <p:nvPr/>
          </p:nvSpPr>
          <p:spPr>
            <a:xfrm>
              <a:off x="4580786" y="2311012"/>
              <a:ext cx="92228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git</a:t>
              </a:r>
              <a:endParaRPr lang="zh-CN" altLang="en-US" sz="2000" kern="1200" dirty="0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3F1A9A5-70E6-4AF2-8347-85A271D0605F}"/>
                </a:ext>
              </a:extLst>
            </p:cNvPr>
            <p:cNvSpPr/>
            <p:nvPr/>
          </p:nvSpPr>
          <p:spPr>
            <a:xfrm>
              <a:off x="5738254" y="2310800"/>
              <a:ext cx="123724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GitHub</a:t>
              </a:r>
              <a:endParaRPr lang="zh-CN" altLang="en-US" sz="2000" kern="1200" dirty="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EEF52F7-6193-4199-A6AE-E7DB537007FD}"/>
                </a:ext>
              </a:extLst>
            </p:cNvPr>
            <p:cNvSpPr/>
            <p:nvPr/>
          </p:nvSpPr>
          <p:spPr>
            <a:xfrm>
              <a:off x="4571774" y="2923458"/>
              <a:ext cx="168428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IntelliJ IDEA</a:t>
              </a:r>
              <a:endParaRPr lang="zh-CN" altLang="en-US" sz="2000" kern="1200" dirty="0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16E39083-A52D-4548-8C26-A583DD5D2320}"/>
                </a:ext>
              </a:extLst>
            </p:cNvPr>
            <p:cNvSpPr/>
            <p:nvPr/>
          </p:nvSpPr>
          <p:spPr>
            <a:xfrm>
              <a:off x="4571774" y="3516415"/>
              <a:ext cx="2465509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Android Studio 3.1</a:t>
              </a:r>
              <a:endParaRPr lang="zh-CN" altLang="en-US" sz="2000" kern="1200" dirty="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65C7018-3F8B-4941-A118-9BE68ABB68B3}"/>
                </a:ext>
              </a:extLst>
            </p:cNvPr>
            <p:cNvSpPr/>
            <p:nvPr/>
          </p:nvSpPr>
          <p:spPr>
            <a:xfrm>
              <a:off x="4571774" y="4167514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Gradle</a:t>
              </a:r>
              <a:endParaRPr lang="zh-CN" altLang="en-US" sz="2000" kern="1200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5A3957E-0B04-4DA2-B1C7-8F97051704AB}"/>
                </a:ext>
              </a:extLst>
            </p:cNvPr>
            <p:cNvSpPr/>
            <p:nvPr/>
          </p:nvSpPr>
          <p:spPr>
            <a:xfrm>
              <a:off x="6053973" y="4167514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Maven</a:t>
              </a:r>
              <a:endParaRPr lang="zh-CN" altLang="en-US" sz="2000" kern="1200" dirty="0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BA1FC67-EA5E-48A5-9F1F-E9214656257A}"/>
                </a:ext>
              </a:extLst>
            </p:cNvPr>
            <p:cNvSpPr/>
            <p:nvPr/>
          </p:nvSpPr>
          <p:spPr>
            <a:xfrm>
              <a:off x="4588636" y="4828209"/>
              <a:ext cx="133547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Appium</a:t>
              </a:r>
              <a:endParaRPr lang="zh-CN" altLang="en-US" sz="2000" kern="1200" dirty="0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7687A31-FD76-4D6C-BE3F-91F09CDD51FD}"/>
                </a:ext>
              </a:extLst>
            </p:cNvPr>
            <p:cNvSpPr/>
            <p:nvPr/>
          </p:nvSpPr>
          <p:spPr>
            <a:xfrm>
              <a:off x="4580786" y="5501488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Jenkins</a:t>
              </a:r>
              <a:endParaRPr lang="zh-CN" altLang="en-US" sz="2000" kern="1200" dirty="0"/>
            </a:p>
          </p:txBody>
        </p:sp>
        <p:sp>
          <p:nvSpPr>
            <p:cNvPr id="13" name="TextBox 33">
              <a:extLst>
                <a:ext uri="{FF2B5EF4-FFF2-40B4-BE49-F238E27FC236}">
                  <a16:creationId xmlns:a16="http://schemas.microsoft.com/office/drawing/2014/main" id="{75C6B2CB-E17F-44A3-AF13-DB1BE00BEBBA}"/>
                </a:ext>
              </a:extLst>
            </p:cNvPr>
            <p:cNvSpPr txBox="1"/>
            <p:nvPr/>
          </p:nvSpPr>
          <p:spPr>
            <a:xfrm>
              <a:off x="2895877" y="1711769"/>
              <a:ext cx="1476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建模工具：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27333BC-45E4-402B-8E7E-25C9B7C1BE20}"/>
                </a:ext>
              </a:extLst>
            </p:cNvPr>
            <p:cNvSpPr/>
            <p:nvPr/>
          </p:nvSpPr>
          <p:spPr>
            <a:xfrm>
              <a:off x="7327343" y="1711769"/>
              <a:ext cx="1666735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Axure </a:t>
              </a:r>
              <a:r>
                <a:rPr lang="en-US" altLang="zh-CN" sz="2000" kern="1200" dirty="0"/>
                <a:t>RP 8</a:t>
              </a:r>
              <a:endParaRPr lang="zh-CN" altLang="en-US" sz="2000" kern="1200" dirty="0"/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1E05BCBD-0ABE-4EA6-9C1B-18A98A706CA2}"/>
                </a:ext>
              </a:extLst>
            </p:cNvPr>
            <p:cNvSpPr txBox="1"/>
            <p:nvPr/>
          </p:nvSpPr>
          <p:spPr>
            <a:xfrm>
              <a:off x="2546430" y="2333645"/>
              <a:ext cx="2082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版本控制工具：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7" name="TextBox 33">
              <a:extLst>
                <a:ext uri="{FF2B5EF4-FFF2-40B4-BE49-F238E27FC236}">
                  <a16:creationId xmlns:a16="http://schemas.microsoft.com/office/drawing/2014/main" id="{E2D5AFEA-A4BA-4C36-ABB2-9AF00A1E7D63}"/>
                </a:ext>
              </a:extLst>
            </p:cNvPr>
            <p:cNvSpPr txBox="1"/>
            <p:nvPr/>
          </p:nvSpPr>
          <p:spPr>
            <a:xfrm>
              <a:off x="2886862" y="3228945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编程工具：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4BE357F7-9EC8-4AB0-B150-3C82D885525A}"/>
                </a:ext>
              </a:extLst>
            </p:cNvPr>
            <p:cNvSpPr txBox="1"/>
            <p:nvPr/>
          </p:nvSpPr>
          <p:spPr>
            <a:xfrm>
              <a:off x="2886863" y="4167514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构建工具：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9" name="TextBox 33">
              <a:extLst>
                <a:ext uri="{FF2B5EF4-FFF2-40B4-BE49-F238E27FC236}">
                  <a16:creationId xmlns:a16="http://schemas.microsoft.com/office/drawing/2014/main" id="{A931C183-CEF5-4776-BF25-A6E6B12CBCD7}"/>
                </a:ext>
              </a:extLst>
            </p:cNvPr>
            <p:cNvSpPr txBox="1"/>
            <p:nvPr/>
          </p:nvSpPr>
          <p:spPr>
            <a:xfrm>
              <a:off x="2380661" y="4823281"/>
              <a:ext cx="23748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自动化测试框架：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0" name="TextBox 33">
              <a:extLst>
                <a:ext uri="{FF2B5EF4-FFF2-40B4-BE49-F238E27FC236}">
                  <a16:creationId xmlns:a16="http://schemas.microsoft.com/office/drawing/2014/main" id="{53D61D4F-B4EE-42E7-9C30-8E155D3CF882}"/>
                </a:ext>
              </a:extLst>
            </p:cNvPr>
            <p:cNvSpPr txBox="1"/>
            <p:nvPr/>
          </p:nvSpPr>
          <p:spPr>
            <a:xfrm>
              <a:off x="2650602" y="5532799"/>
              <a:ext cx="1834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CI/CD</a:t>
              </a:r>
              <a:r>
                <a:rPr lang="zh-CN" altLang="en-US" sz="2000" b="1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框架：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E99D22C-14FC-4DBF-A3BA-A55F591E4D4E}"/>
                </a:ext>
              </a:extLst>
            </p:cNvPr>
            <p:cNvSpPr/>
            <p:nvPr/>
          </p:nvSpPr>
          <p:spPr>
            <a:xfrm>
              <a:off x="6464892" y="2923458"/>
              <a:ext cx="1570501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WebStorm</a:t>
              </a:r>
              <a:endParaRPr lang="zh-CN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489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3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项目迭代设计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IV</a:t>
            </a:r>
          </a:p>
        </p:txBody>
      </p:sp>
    </p:spTree>
    <p:extLst>
      <p:ext uri="{BB962C8B-B14F-4D97-AF65-F5344CB8AC3E}">
        <p14:creationId xmlns:p14="http://schemas.microsoft.com/office/powerpoint/2010/main" val="112257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项目迭代计划 </a:t>
            </a:r>
            <a:r>
              <a:rPr lang="en-US" altLang="zh-CN" dirty="0"/>
              <a:t>- </a:t>
            </a:r>
            <a:r>
              <a:rPr lang="zh-CN" altLang="en-US" dirty="0"/>
              <a:t>项目风险分析</a:t>
            </a:r>
          </a:p>
        </p:txBody>
      </p:sp>
      <p:sp>
        <p:nvSpPr>
          <p:cNvPr id="100" name="TextBox 26">
            <a:extLst>
              <a:ext uri="{FF2B5EF4-FFF2-40B4-BE49-F238E27FC236}">
                <a16:creationId xmlns:a16="http://schemas.microsoft.com/office/drawing/2014/main" id="{C22F6D21-9363-4CD0-BD4A-7C019A8E30C9}"/>
              </a:ext>
            </a:extLst>
          </p:cNvPr>
          <p:cNvSpPr txBox="1"/>
          <p:nvPr/>
        </p:nvSpPr>
        <p:spPr>
          <a:xfrm>
            <a:off x="651287" y="4792656"/>
            <a:ext cx="2911493" cy="91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需求定位不准确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需求不断发生变化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燕尾形箭头 7">
            <a:extLst>
              <a:ext uri="{FF2B5EF4-FFF2-40B4-BE49-F238E27FC236}">
                <a16:creationId xmlns:a16="http://schemas.microsoft.com/office/drawing/2014/main" id="{11931717-5055-4E7E-A7F0-D3871229D240}"/>
              </a:ext>
            </a:extLst>
          </p:cNvPr>
          <p:cNvSpPr/>
          <p:nvPr/>
        </p:nvSpPr>
        <p:spPr>
          <a:xfrm>
            <a:off x="623392" y="3044957"/>
            <a:ext cx="10945216" cy="304800"/>
          </a:xfrm>
          <a:prstGeom prst="notchedRightArrow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1908" tIns="60955" rIns="121908" bIns="60955" anchor="ctr"/>
          <a:lstStyle/>
          <a:p>
            <a:pPr marL="0" marR="0" lvl="0" indent="0" algn="ctr" defTabSz="12190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31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5524837-0B9A-4214-84F0-569242B201D0}"/>
              </a:ext>
            </a:extLst>
          </p:cNvPr>
          <p:cNvGrpSpPr/>
          <p:nvPr/>
        </p:nvGrpSpPr>
        <p:grpSpPr>
          <a:xfrm>
            <a:off x="1044102" y="1988841"/>
            <a:ext cx="2263180" cy="2263180"/>
            <a:chOff x="1278794" y="3334906"/>
            <a:chExt cx="914014" cy="914014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2432B3B3-1CDB-48BD-BD26-36F22E91634E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8" name="同心圆 11">
                <a:extLst>
                  <a:ext uri="{FF2B5EF4-FFF2-40B4-BE49-F238E27FC236}">
                    <a16:creationId xmlns:a16="http://schemas.microsoft.com/office/drawing/2014/main" id="{0F3B5F38-1550-4207-A50D-B4CDE982E5C5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F5E2C47A-A3B6-4AD6-BB46-1213015F08EF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107" name="TextBox 33">
              <a:extLst>
                <a:ext uri="{FF2B5EF4-FFF2-40B4-BE49-F238E27FC236}">
                  <a16:creationId xmlns:a16="http://schemas.microsoft.com/office/drawing/2014/main" id="{51E0A668-9370-49DE-930D-16A00FB0ABCE}"/>
                </a:ext>
              </a:extLst>
            </p:cNvPr>
            <p:cNvSpPr txBox="1"/>
            <p:nvPr/>
          </p:nvSpPr>
          <p:spPr>
            <a:xfrm>
              <a:off x="1408480" y="3705223"/>
              <a:ext cx="654644" cy="2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00002"/>
                  </a:solidFill>
                  <a:effectLst/>
                  <a:uLnTx/>
                  <a:uFillTx/>
                  <a:latin typeface="微软雅黑"/>
                  <a:ea typeface="微软雅黑"/>
                </a:rPr>
                <a:t>需求风险</a:t>
              </a: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8304E713-DC18-4EE6-BFCB-7D0320B82888}"/>
              </a:ext>
            </a:extLst>
          </p:cNvPr>
          <p:cNvGrpSpPr/>
          <p:nvPr/>
        </p:nvGrpSpPr>
        <p:grpSpPr>
          <a:xfrm>
            <a:off x="3661513" y="1993787"/>
            <a:ext cx="2263180" cy="2263180"/>
            <a:chOff x="1278794" y="3334906"/>
            <a:chExt cx="914014" cy="914014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3B867968-B906-49C3-B8C1-59FEB911EF17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3" name="同心圆 16">
                <a:extLst>
                  <a:ext uri="{FF2B5EF4-FFF2-40B4-BE49-F238E27FC236}">
                    <a16:creationId xmlns:a16="http://schemas.microsoft.com/office/drawing/2014/main" id="{A6E0AAB2-F255-479F-BC10-7C4CA7EBC7C5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35E3F91C-8193-4A95-AFDC-AE27AD1BE050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112" name="TextBox 38">
              <a:extLst>
                <a:ext uri="{FF2B5EF4-FFF2-40B4-BE49-F238E27FC236}">
                  <a16:creationId xmlns:a16="http://schemas.microsoft.com/office/drawing/2014/main" id="{866C6A87-5DB8-46D3-AF73-944ECC3C6ED3}"/>
                </a:ext>
              </a:extLst>
            </p:cNvPr>
            <p:cNvSpPr txBox="1"/>
            <p:nvPr/>
          </p:nvSpPr>
          <p:spPr>
            <a:xfrm>
              <a:off x="1403890" y="3703226"/>
              <a:ext cx="654644" cy="2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00002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技术风险</a:t>
              </a: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9E23AD01-F1F0-4B44-8B60-D5F217A534E1}"/>
              </a:ext>
            </a:extLst>
          </p:cNvPr>
          <p:cNvGrpSpPr/>
          <p:nvPr/>
        </p:nvGrpSpPr>
        <p:grpSpPr>
          <a:xfrm>
            <a:off x="6251355" y="1988841"/>
            <a:ext cx="2263180" cy="2263180"/>
            <a:chOff x="1278794" y="3334906"/>
            <a:chExt cx="914014" cy="91401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8A8000B3-F9F0-490A-96D1-5752AB68399F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8" name="同心圆 21">
                <a:extLst>
                  <a:ext uri="{FF2B5EF4-FFF2-40B4-BE49-F238E27FC236}">
                    <a16:creationId xmlns:a16="http://schemas.microsoft.com/office/drawing/2014/main" id="{A04679F5-3E6E-4633-A820-C46539D6482A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F6CA56C0-28C1-4254-8C18-9307DB787BF6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117" name="TextBox 43">
              <a:extLst>
                <a:ext uri="{FF2B5EF4-FFF2-40B4-BE49-F238E27FC236}">
                  <a16:creationId xmlns:a16="http://schemas.microsoft.com/office/drawing/2014/main" id="{C575D714-ADD3-4008-8143-9DB4AA84EF3A}"/>
                </a:ext>
              </a:extLst>
            </p:cNvPr>
            <p:cNvSpPr txBox="1"/>
            <p:nvPr/>
          </p:nvSpPr>
          <p:spPr>
            <a:xfrm>
              <a:off x="1398062" y="3705223"/>
              <a:ext cx="654644" cy="2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00002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进度风险</a:t>
              </a: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BFE54B3-0AF1-436F-8A96-E537648A6A03}"/>
              </a:ext>
            </a:extLst>
          </p:cNvPr>
          <p:cNvGrpSpPr/>
          <p:nvPr/>
        </p:nvGrpSpPr>
        <p:grpSpPr>
          <a:xfrm>
            <a:off x="8825375" y="1998007"/>
            <a:ext cx="2263180" cy="2263180"/>
            <a:chOff x="1278794" y="3334906"/>
            <a:chExt cx="914014" cy="914014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8C83D6E0-FD32-4E8D-AC77-5B681B022559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3" name="同心圆 26">
                <a:extLst>
                  <a:ext uri="{FF2B5EF4-FFF2-40B4-BE49-F238E27FC236}">
                    <a16:creationId xmlns:a16="http://schemas.microsoft.com/office/drawing/2014/main" id="{45B74ECB-EC0B-421C-8A92-DABE1247678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9AAFD9F6-71E1-4F4F-9CC9-79D3C53C8EEA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122" name="TextBox 48">
              <a:extLst>
                <a:ext uri="{FF2B5EF4-FFF2-40B4-BE49-F238E27FC236}">
                  <a16:creationId xmlns:a16="http://schemas.microsoft.com/office/drawing/2014/main" id="{95DAA0C3-9045-4D21-A225-F1FFB2D9C8E2}"/>
                </a:ext>
              </a:extLst>
            </p:cNvPr>
            <p:cNvSpPr txBox="1"/>
            <p:nvPr/>
          </p:nvSpPr>
          <p:spPr>
            <a:xfrm>
              <a:off x="1414141" y="3701521"/>
              <a:ext cx="654644" cy="2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00002"/>
                  </a:solidFill>
                  <a:effectLst/>
                  <a:uLnTx/>
                  <a:uFillTx/>
                  <a:latin typeface="微软雅黑"/>
                  <a:ea typeface="微软雅黑"/>
                </a:rPr>
                <a:t>用户风险</a:t>
              </a:r>
            </a:p>
          </p:txBody>
        </p:sp>
      </p:grpSp>
      <p:sp>
        <p:nvSpPr>
          <p:cNvPr id="125" name="椭圆 124">
            <a:extLst>
              <a:ext uri="{FF2B5EF4-FFF2-40B4-BE49-F238E27FC236}">
                <a16:creationId xmlns:a16="http://schemas.microsoft.com/office/drawing/2014/main" id="{93937F6F-016E-4F9A-974B-1247E9778D78}"/>
              </a:ext>
            </a:extLst>
          </p:cNvPr>
          <p:cNvSpPr/>
          <p:nvPr/>
        </p:nvSpPr>
        <p:spPr>
          <a:xfrm>
            <a:off x="1099036" y="1796819"/>
            <a:ext cx="860485" cy="860485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926879A7-7EFA-499E-9663-ECFCD0AD2DA3}"/>
              </a:ext>
            </a:extLst>
          </p:cNvPr>
          <p:cNvSpPr/>
          <p:nvPr/>
        </p:nvSpPr>
        <p:spPr>
          <a:xfrm>
            <a:off x="3710907" y="1796819"/>
            <a:ext cx="860485" cy="860485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3898393-8A27-4592-879C-0AD2CC2CDC04}"/>
              </a:ext>
            </a:extLst>
          </p:cNvPr>
          <p:cNvSpPr/>
          <p:nvPr/>
        </p:nvSpPr>
        <p:spPr>
          <a:xfrm>
            <a:off x="6347366" y="1805546"/>
            <a:ext cx="860485" cy="860485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837C0826-89FC-4D65-ACB7-9B66AD8D1EC1}"/>
              </a:ext>
            </a:extLst>
          </p:cNvPr>
          <p:cNvSpPr/>
          <p:nvPr/>
        </p:nvSpPr>
        <p:spPr>
          <a:xfrm>
            <a:off x="8942771" y="1805546"/>
            <a:ext cx="860485" cy="860485"/>
          </a:xfrm>
          <a:prstGeom prst="ellipse">
            <a:avLst/>
          </a:prstGeom>
          <a:solidFill>
            <a:srgbClr val="C00002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9" name="Freeform 34">
            <a:extLst>
              <a:ext uri="{FF2B5EF4-FFF2-40B4-BE49-F238E27FC236}">
                <a16:creationId xmlns:a16="http://schemas.microsoft.com/office/drawing/2014/main" id="{88D76F09-8A94-48C4-AA2E-A62BCA604AED}"/>
              </a:ext>
            </a:extLst>
          </p:cNvPr>
          <p:cNvSpPr>
            <a:spLocks noEditPoints="1"/>
          </p:cNvSpPr>
          <p:nvPr/>
        </p:nvSpPr>
        <p:spPr bwMode="auto">
          <a:xfrm>
            <a:off x="6557180" y="2007085"/>
            <a:ext cx="445676" cy="457405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30" name="Freeform 26">
            <a:extLst>
              <a:ext uri="{FF2B5EF4-FFF2-40B4-BE49-F238E27FC236}">
                <a16:creationId xmlns:a16="http://schemas.microsoft.com/office/drawing/2014/main" id="{EF163B78-A88E-41A8-A7EC-4DF20C49B5F6}"/>
              </a:ext>
            </a:extLst>
          </p:cNvPr>
          <p:cNvSpPr>
            <a:spLocks noEditPoints="1"/>
          </p:cNvSpPr>
          <p:nvPr/>
        </p:nvSpPr>
        <p:spPr bwMode="auto">
          <a:xfrm>
            <a:off x="3937291" y="2025673"/>
            <a:ext cx="407717" cy="402776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31" name="Freeform 35">
            <a:extLst>
              <a:ext uri="{FF2B5EF4-FFF2-40B4-BE49-F238E27FC236}">
                <a16:creationId xmlns:a16="http://schemas.microsoft.com/office/drawing/2014/main" id="{78EB0829-FAAF-4ECC-ACD0-676FEEEBED07}"/>
              </a:ext>
            </a:extLst>
          </p:cNvPr>
          <p:cNvSpPr>
            <a:spLocks noEditPoints="1"/>
          </p:cNvSpPr>
          <p:nvPr/>
        </p:nvSpPr>
        <p:spPr bwMode="auto">
          <a:xfrm>
            <a:off x="1333234" y="2025673"/>
            <a:ext cx="392087" cy="424052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32" name="Freeform 20">
            <a:extLst>
              <a:ext uri="{FF2B5EF4-FFF2-40B4-BE49-F238E27FC236}">
                <a16:creationId xmlns:a16="http://schemas.microsoft.com/office/drawing/2014/main" id="{EA39B3FD-50DB-4868-BE4C-AC6B075C08E4}"/>
              </a:ext>
            </a:extLst>
          </p:cNvPr>
          <p:cNvSpPr>
            <a:spLocks noEditPoints="1"/>
          </p:cNvSpPr>
          <p:nvPr/>
        </p:nvSpPr>
        <p:spPr bwMode="auto">
          <a:xfrm>
            <a:off x="9190219" y="1940041"/>
            <a:ext cx="383552" cy="482613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4ABF511C-E909-436A-A980-8A3D1140C7A8}"/>
              </a:ext>
            </a:extLst>
          </p:cNvPr>
          <p:cNvSpPr txBox="1"/>
          <p:nvPr/>
        </p:nvSpPr>
        <p:spPr>
          <a:xfrm>
            <a:off x="8501218" y="4736505"/>
            <a:ext cx="2911493" cy="958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需要付出较大的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宣传成本和运维精力</a:t>
            </a:r>
            <a:endParaRPr lang="en-US" altLang="zh-CN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5AF92F88-3C17-4C4E-8D43-BD8EB4AA8DD3}"/>
              </a:ext>
            </a:extLst>
          </p:cNvPr>
          <p:cNvSpPr txBox="1"/>
          <p:nvPr/>
        </p:nvSpPr>
        <p:spPr>
          <a:xfrm>
            <a:off x="5913882" y="4727339"/>
            <a:ext cx="2911493" cy="958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大部分的开发工作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需要在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周内完成</a:t>
            </a:r>
            <a:endParaRPr lang="en-US" altLang="zh-CN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C32AFFF9-308D-4E6E-A19C-0835CEB2DB96}"/>
              </a:ext>
            </a:extLst>
          </p:cNvPr>
          <p:cNvSpPr txBox="1"/>
          <p:nvPr/>
        </p:nvSpPr>
        <p:spPr>
          <a:xfrm>
            <a:off x="3257887" y="4598275"/>
            <a:ext cx="2911493" cy="194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GPS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实时定位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Leancloud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推送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Jaccount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第三方登陆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121917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百度地图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342206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1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13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13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 p14:presetBounceEnd="5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1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1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61000" fill="hold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1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1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61000" fill="hold" nodeType="withEffect" p14:presetBounceEnd="5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13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13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2" presetID="2" presetClass="entr" presetSubtype="4" accel="46154" fill="hold" grpId="0" nodeType="afterEffect" p14:presetBounceEnd="52308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308">
                                          <p:cBhvr additive="base">
                                            <p:cTn id="24" dur="13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308">
                                          <p:cBhvr additive="base">
                                            <p:cTn id="25" dur="13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6154" fill="hold" grpId="0" nodeType="withEffect" p14:presetBounceEnd="52308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308">
                                          <p:cBhvr additive="base">
                                            <p:cTn id="28" dur="13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308">
                                          <p:cBhvr additive="base">
                                            <p:cTn id="29" dur="13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46154" fill="hold" grpId="0" nodeType="withEffect" p14:presetBounceEnd="52308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308">
                                          <p:cBhvr additive="base">
                                            <p:cTn id="32" dur="1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308">
                                          <p:cBhvr additive="base">
                                            <p:cTn id="33" dur="1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46154" fill="hold" grpId="0" nodeType="withEffect" p14:presetBounceEnd="52308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308">
                                          <p:cBhvr additive="base">
                                            <p:cTn id="36" dur="1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308">
                                          <p:cBhvr additive="base">
                                            <p:cTn id="37" dur="1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7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7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/>
          <p:bldP spid="104" grpId="0" animBg="1"/>
          <p:bldP spid="125" grpId="0" animBg="1"/>
          <p:bldP spid="126" grpId="0" animBg="1"/>
          <p:bldP spid="127" grpId="0" animBg="1"/>
          <p:bldP spid="128" grpId="0" animBg="1"/>
          <p:bldP spid="129" grpId="0" animBg="1"/>
          <p:bldP spid="130" grpId="0" animBg="1"/>
          <p:bldP spid="131" grpId="0" animBg="1"/>
          <p:bldP spid="132" grpId="0" animBg="1"/>
          <p:bldP spid="36" grpId="0"/>
          <p:bldP spid="3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3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3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61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61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2" presetID="2" presetClass="entr" presetSubtype="4" accel="4615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3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3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615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3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3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4615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3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4615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7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7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/>
          <p:bldP spid="104" grpId="0" animBg="1"/>
          <p:bldP spid="125" grpId="0" animBg="1"/>
          <p:bldP spid="126" grpId="0" animBg="1"/>
          <p:bldP spid="127" grpId="0" animBg="1"/>
          <p:bldP spid="128" grpId="0" animBg="1"/>
          <p:bldP spid="129" grpId="0" animBg="1"/>
          <p:bldP spid="130" grpId="0" animBg="1"/>
          <p:bldP spid="131" grpId="0" animBg="1"/>
          <p:bldP spid="132" grpId="0" animBg="1"/>
          <p:bldP spid="36" grpId="0"/>
          <p:bldP spid="37" grpId="0"/>
          <p:bldP spid="38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ABDB53C-7FD8-42D4-9D15-B1261E6B0655}"/>
              </a:ext>
            </a:extLst>
          </p:cNvPr>
          <p:cNvSpPr/>
          <p:nvPr/>
        </p:nvSpPr>
        <p:spPr>
          <a:xfrm>
            <a:off x="5868001" y="1085543"/>
            <a:ext cx="174405" cy="566942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项目迭代计划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647D841-2879-4B96-A089-A0B73BC5D334}"/>
              </a:ext>
            </a:extLst>
          </p:cNvPr>
          <p:cNvGrpSpPr/>
          <p:nvPr/>
        </p:nvGrpSpPr>
        <p:grpSpPr>
          <a:xfrm>
            <a:off x="626842" y="1314453"/>
            <a:ext cx="4306127" cy="1183192"/>
            <a:chOff x="1769928" y="1312737"/>
            <a:chExt cx="3360375" cy="1183192"/>
          </a:xfrm>
        </p:grpSpPr>
        <p:sp>
          <p:nvSpPr>
            <p:cNvPr id="43" name="TextBox 2">
              <a:extLst>
                <a:ext uri="{FF2B5EF4-FFF2-40B4-BE49-F238E27FC236}">
                  <a16:creationId xmlns:a16="http://schemas.microsoft.com/office/drawing/2014/main" id="{DD153AF6-D04C-4146-A28A-B7F6E86342DA}"/>
                </a:ext>
              </a:extLst>
            </p:cNvPr>
            <p:cNvSpPr txBox="1"/>
            <p:nvPr/>
          </p:nvSpPr>
          <p:spPr>
            <a:xfrm>
              <a:off x="1769928" y="1734502"/>
              <a:ext cx="3360375" cy="761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需求调研及实地考察；设计界面原型；确定技术架构；提交立项文档并答辩；</a:t>
              </a:r>
            </a:p>
          </p:txBody>
        </p:sp>
        <p:sp>
          <p:nvSpPr>
            <p:cNvPr id="46" name="TextBox 7">
              <a:extLst>
                <a:ext uri="{FF2B5EF4-FFF2-40B4-BE49-F238E27FC236}">
                  <a16:creationId xmlns:a16="http://schemas.microsoft.com/office/drawing/2014/main" id="{67C0F97B-0774-4139-825B-F88E46AEDA9F}"/>
                </a:ext>
              </a:extLst>
            </p:cNvPr>
            <p:cNvSpPr txBox="1"/>
            <p:nvPr/>
          </p:nvSpPr>
          <p:spPr>
            <a:xfrm>
              <a:off x="1931839" y="1312737"/>
              <a:ext cx="2894068" cy="3488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21917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项目启动（</a:t>
              </a:r>
              <a:r>
                <a:rPr lang="en-US" altLang="zh-CN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4.18 - 6.28</a:t>
              </a:r>
              <a:r>
                <a: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）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6218DD-5E1B-4D12-8F24-E078C2EA0C34}"/>
              </a:ext>
            </a:extLst>
          </p:cNvPr>
          <p:cNvGrpSpPr/>
          <p:nvPr/>
        </p:nvGrpSpPr>
        <p:grpSpPr>
          <a:xfrm>
            <a:off x="5530261" y="1344051"/>
            <a:ext cx="913280" cy="913280"/>
            <a:chOff x="1278794" y="3334906"/>
            <a:chExt cx="914014" cy="914014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D1A2442-D866-4443-828B-538887414271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0" name="同心圆 21">
                <a:extLst>
                  <a:ext uri="{FF2B5EF4-FFF2-40B4-BE49-F238E27FC236}">
                    <a16:creationId xmlns:a16="http://schemas.microsoft.com/office/drawing/2014/main" id="{13B95E70-47D8-41DA-ADF8-90F206EF9C8E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5F48C6E-4D66-4841-A51F-30E3E635D163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9" name="TextBox 20">
              <a:extLst>
                <a:ext uri="{FF2B5EF4-FFF2-40B4-BE49-F238E27FC236}">
                  <a16:creationId xmlns:a16="http://schemas.microsoft.com/office/drawing/2014/main" id="{F072312F-BD51-4706-981C-44B994746804}"/>
                </a:ext>
              </a:extLst>
            </p:cNvPr>
            <p:cNvSpPr txBox="1"/>
            <p:nvPr/>
          </p:nvSpPr>
          <p:spPr>
            <a:xfrm>
              <a:off x="1422546" y="3552087"/>
              <a:ext cx="455894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7" b="1" dirty="0">
                  <a:solidFill>
                    <a:srgbClr val="C00002"/>
                  </a:solidFill>
                  <a:latin typeface="微软雅黑"/>
                  <a:ea typeface="微软雅黑"/>
                </a:rPr>
                <a:t>01</a:t>
              </a:r>
              <a:endParaRPr lang="zh-CN" altLang="en-US" sz="2667" b="1" dirty="0">
                <a:solidFill>
                  <a:srgbClr val="C00002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B8117E0-37E7-4727-AAB3-6318395E3F9A}"/>
              </a:ext>
            </a:extLst>
          </p:cNvPr>
          <p:cNvGrpSpPr/>
          <p:nvPr/>
        </p:nvGrpSpPr>
        <p:grpSpPr>
          <a:xfrm>
            <a:off x="7224270" y="2138122"/>
            <a:ext cx="3891869" cy="1543290"/>
            <a:chOff x="1769928" y="1312737"/>
            <a:chExt cx="3360375" cy="1543290"/>
          </a:xfrm>
        </p:grpSpPr>
        <p:sp>
          <p:nvSpPr>
            <p:cNvPr id="40" name="TextBox 2">
              <a:extLst>
                <a:ext uri="{FF2B5EF4-FFF2-40B4-BE49-F238E27FC236}">
                  <a16:creationId xmlns:a16="http://schemas.microsoft.com/office/drawing/2014/main" id="{019F6E73-9031-4BBB-A0EC-1A748B5D5BBB}"/>
                </a:ext>
              </a:extLst>
            </p:cNvPr>
            <p:cNvSpPr txBox="1"/>
            <p:nvPr/>
          </p:nvSpPr>
          <p:spPr>
            <a:xfrm>
              <a:off x="1769928" y="1734502"/>
              <a:ext cx="3360375" cy="1121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设计数据库模型及接口；实现客户端与服务端的交互；学习建立预测模型；</a:t>
              </a:r>
              <a:endParaRPr lang="en-US" altLang="zh-CN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实现基本功能（如登录</a:t>
              </a:r>
              <a:r>
                <a:rPr lang="zh-CN" altLang="en-US" sz="160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DD6123D4-6E9F-43E6-8C42-C154B08A730F}"/>
                </a:ext>
              </a:extLst>
            </p:cNvPr>
            <p:cNvSpPr txBox="1"/>
            <p:nvPr/>
          </p:nvSpPr>
          <p:spPr>
            <a:xfrm>
              <a:off x="1895297" y="1312737"/>
              <a:ext cx="2400621" cy="3488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17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Sprint 1</a:t>
              </a:r>
              <a:r>
                <a: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（</a:t>
              </a:r>
              <a:r>
                <a:rPr lang="en-US" altLang="zh-CN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7.2 – 7.10</a:t>
              </a:r>
              <a:r>
                <a:rPr lang="zh-CN" altLang="en-US" sz="2000" dirty="0">
                  <a:solidFill>
                    <a:srgbClr val="C00002"/>
                  </a:solidFill>
                  <a:latin typeface="微软雅黑"/>
                  <a:ea typeface="微软雅黑"/>
                </a:rPr>
                <a:t>）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3A3ACDC-EB5F-4CF5-9194-D30FFC1421F0}"/>
              </a:ext>
            </a:extLst>
          </p:cNvPr>
          <p:cNvGrpSpPr/>
          <p:nvPr/>
        </p:nvGrpSpPr>
        <p:grpSpPr>
          <a:xfrm>
            <a:off x="626842" y="4866405"/>
            <a:ext cx="4158994" cy="1919419"/>
            <a:chOff x="1769928" y="1312737"/>
            <a:chExt cx="3360375" cy="1919419"/>
          </a:xfrm>
        </p:grpSpPr>
        <p:sp>
          <p:nvSpPr>
            <p:cNvPr id="68" name="TextBox 2">
              <a:extLst>
                <a:ext uri="{FF2B5EF4-FFF2-40B4-BE49-F238E27FC236}">
                  <a16:creationId xmlns:a16="http://schemas.microsoft.com/office/drawing/2014/main" id="{D4480CF0-D84C-4FDD-89BE-8FB14B05A4A6}"/>
                </a:ext>
              </a:extLst>
            </p:cNvPr>
            <p:cNvSpPr txBox="1"/>
            <p:nvPr/>
          </p:nvSpPr>
          <p:spPr>
            <a:xfrm>
              <a:off x="1769928" y="1734502"/>
              <a:ext cx="3360375" cy="149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统计大量数据，根据预测结果智能调整班次、预留座位数、距离及时间；产品打包分布、项目总结</a:t>
              </a: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F073BFFD-F043-444C-9431-209F243E6622}"/>
                </a:ext>
              </a:extLst>
            </p:cNvPr>
            <p:cNvSpPr txBox="1"/>
            <p:nvPr/>
          </p:nvSpPr>
          <p:spPr>
            <a:xfrm>
              <a:off x="1895297" y="1312737"/>
              <a:ext cx="2388592" cy="3488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917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小学期后（</a:t>
              </a:r>
              <a:r>
                <a:rPr lang="en-US" altLang="zh-CN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7.29 – 9.7</a:t>
              </a:r>
              <a:r>
                <a: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rPr>
                <a:t>）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F22D9CC-016B-411B-B724-7ACDBA1A71C7}"/>
              </a:ext>
            </a:extLst>
          </p:cNvPr>
          <p:cNvGrpSpPr/>
          <p:nvPr/>
        </p:nvGrpSpPr>
        <p:grpSpPr>
          <a:xfrm>
            <a:off x="7224270" y="4457631"/>
            <a:ext cx="3679915" cy="1166359"/>
            <a:chOff x="7867535" y="4461473"/>
            <a:chExt cx="3679915" cy="1166359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80A9155-0CA2-4B03-8B41-93AD7E9995B1}"/>
                </a:ext>
              </a:extLst>
            </p:cNvPr>
            <p:cNvGrpSpPr/>
            <p:nvPr/>
          </p:nvGrpSpPr>
          <p:grpSpPr>
            <a:xfrm>
              <a:off x="7867535" y="4461473"/>
              <a:ext cx="3360375" cy="778979"/>
              <a:chOff x="1769928" y="1312737"/>
              <a:chExt cx="3360375" cy="778979"/>
            </a:xfrm>
          </p:grpSpPr>
          <p:sp>
            <p:nvSpPr>
              <p:cNvPr id="37" name="TextBox 2">
                <a:extLst>
                  <a:ext uri="{FF2B5EF4-FFF2-40B4-BE49-F238E27FC236}">
                    <a16:creationId xmlns:a16="http://schemas.microsoft.com/office/drawing/2014/main" id="{79656C2C-83B4-4D29-8F16-CEEEFFAEBD83}"/>
                  </a:ext>
                </a:extLst>
              </p:cNvPr>
              <p:cNvSpPr txBox="1"/>
              <p:nvPr/>
            </p:nvSpPr>
            <p:spPr>
              <a:xfrm>
                <a:off x="1769928" y="1734502"/>
                <a:ext cx="3360375" cy="357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467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8" name="TextBox 7">
                <a:extLst>
                  <a:ext uri="{FF2B5EF4-FFF2-40B4-BE49-F238E27FC236}">
                    <a16:creationId xmlns:a16="http://schemas.microsoft.com/office/drawing/2014/main" id="{F01ECD61-9C5A-41D8-AE30-CE6891CAD042}"/>
                  </a:ext>
                </a:extLst>
              </p:cNvPr>
              <p:cNvSpPr txBox="1"/>
              <p:nvPr/>
            </p:nvSpPr>
            <p:spPr>
              <a:xfrm>
                <a:off x="1895297" y="1312737"/>
                <a:ext cx="3184783" cy="348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9170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>
                    <a:solidFill>
                      <a:srgbClr val="C00002"/>
                    </a:solidFill>
                    <a:latin typeface="微软雅黑"/>
                    <a:ea typeface="微软雅黑"/>
                  </a:rPr>
                  <a:t>Sprint 3 </a:t>
                </a:r>
                <a:r>
                  <a:rPr lang="zh-CN" altLang="en-US" sz="2000" b="1" dirty="0">
                    <a:solidFill>
                      <a:srgbClr val="C00002"/>
                    </a:solidFill>
                    <a:latin typeface="微软雅黑"/>
                    <a:ea typeface="微软雅黑"/>
                  </a:rPr>
                  <a:t>（</a:t>
                </a:r>
                <a:r>
                  <a:rPr lang="en-US" altLang="zh-CN" sz="2000" b="1" dirty="0">
                    <a:solidFill>
                      <a:srgbClr val="C00002"/>
                    </a:solidFill>
                    <a:latin typeface="微软雅黑"/>
                    <a:ea typeface="微软雅黑"/>
                  </a:rPr>
                  <a:t>7.20 – 7.28</a:t>
                </a:r>
                <a:r>
                  <a:rPr lang="zh-CN" altLang="en-US" sz="2000" b="1" dirty="0">
                    <a:solidFill>
                      <a:srgbClr val="C00002"/>
                    </a:solidFill>
                    <a:latin typeface="微软雅黑"/>
                    <a:ea typeface="微软雅黑"/>
                  </a:rPr>
                  <a:t>）</a:t>
                </a: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2179A60-7B4E-4D3F-AB6C-91ADD5AF37D4}"/>
                </a:ext>
              </a:extLst>
            </p:cNvPr>
            <p:cNvSpPr/>
            <p:nvPr/>
          </p:nvSpPr>
          <p:spPr>
            <a:xfrm>
              <a:off x="7867535" y="4866405"/>
              <a:ext cx="3679915" cy="7614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实现实时定位功能；集成第三方推送服务；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213F19-1FDA-42A7-96E0-2F03F322E0D5}"/>
              </a:ext>
            </a:extLst>
          </p:cNvPr>
          <p:cNvGrpSpPr/>
          <p:nvPr/>
        </p:nvGrpSpPr>
        <p:grpSpPr>
          <a:xfrm>
            <a:off x="684141" y="3170643"/>
            <a:ext cx="4248828" cy="1130327"/>
            <a:chOff x="1937006" y="3290416"/>
            <a:chExt cx="4248828" cy="1130327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5FA0A40-3FD4-4CAC-BF39-7AB7C77E2F92}"/>
                </a:ext>
              </a:extLst>
            </p:cNvPr>
            <p:cNvGrpSpPr/>
            <p:nvPr/>
          </p:nvGrpSpPr>
          <p:grpSpPr>
            <a:xfrm>
              <a:off x="1937006" y="3290416"/>
              <a:ext cx="3360375" cy="823093"/>
              <a:chOff x="1769928" y="1312737"/>
              <a:chExt cx="3360375" cy="823093"/>
            </a:xfrm>
          </p:grpSpPr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9BA90B0D-97F7-4507-BD68-7B04FC83D209}"/>
                  </a:ext>
                </a:extLst>
              </p:cNvPr>
              <p:cNvSpPr txBox="1"/>
              <p:nvPr/>
            </p:nvSpPr>
            <p:spPr>
              <a:xfrm>
                <a:off x="1769928" y="1734502"/>
                <a:ext cx="3360375" cy="401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6" name="TextBox 7">
                <a:extLst>
                  <a:ext uri="{FF2B5EF4-FFF2-40B4-BE49-F238E27FC236}">
                    <a16:creationId xmlns:a16="http://schemas.microsoft.com/office/drawing/2014/main" id="{DA95F127-5458-4EA2-BFB9-387778F109FD}"/>
                  </a:ext>
                </a:extLst>
              </p:cNvPr>
              <p:cNvSpPr txBox="1"/>
              <p:nvPr/>
            </p:nvSpPr>
            <p:spPr>
              <a:xfrm>
                <a:off x="1895297" y="1312737"/>
                <a:ext cx="2870594" cy="348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9170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>
                    <a:solidFill>
                      <a:srgbClr val="C00002"/>
                    </a:solidFill>
                    <a:latin typeface="微软雅黑"/>
                    <a:ea typeface="微软雅黑"/>
                  </a:rPr>
                  <a:t>Sprint 2 (7.11 – 7.19)</a:t>
                </a:r>
                <a:endParaRPr lang="zh-CN" altLang="en-US" sz="2000" b="1" dirty="0">
                  <a:solidFill>
                    <a:srgbClr val="C00002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776762C-7C7D-41D9-A712-E88CC52863EC}"/>
                </a:ext>
              </a:extLst>
            </p:cNvPr>
            <p:cNvSpPr/>
            <p:nvPr/>
          </p:nvSpPr>
          <p:spPr>
            <a:xfrm>
              <a:off x="1937006" y="3659316"/>
              <a:ext cx="4248828" cy="7614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接入</a:t>
              </a:r>
              <a:r>
                <a:rPr lang="en-US" altLang="zh-CN" b="1" dirty="0" err="1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jaccount</a:t>
              </a:r>
              <a:r>
                <a:rPr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认证；实现完整的预约功能和查看静态路线图及站点功能；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2C04EDB-448B-4C12-AE50-8BDE53CB39B0}"/>
              </a:ext>
            </a:extLst>
          </p:cNvPr>
          <p:cNvGrpSpPr/>
          <p:nvPr/>
        </p:nvGrpSpPr>
        <p:grpSpPr>
          <a:xfrm>
            <a:off x="5507420" y="5686472"/>
            <a:ext cx="913280" cy="913280"/>
            <a:chOff x="1278794" y="3334906"/>
            <a:chExt cx="914014" cy="914014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F60BD5F-8734-436A-A562-6059A333860C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0" name="同心圆 21">
                <a:extLst>
                  <a:ext uri="{FF2B5EF4-FFF2-40B4-BE49-F238E27FC236}">
                    <a16:creationId xmlns:a16="http://schemas.microsoft.com/office/drawing/2014/main" id="{DDA1C586-D264-4728-A6F5-B39060DD643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81050C79-5B3B-449A-8DFF-08756C938DD0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79" name="TextBox 20">
              <a:extLst>
                <a:ext uri="{FF2B5EF4-FFF2-40B4-BE49-F238E27FC236}">
                  <a16:creationId xmlns:a16="http://schemas.microsoft.com/office/drawing/2014/main" id="{AF59E346-485D-4F76-BF76-0650FA96231F}"/>
                </a:ext>
              </a:extLst>
            </p:cNvPr>
            <p:cNvSpPr txBox="1"/>
            <p:nvPr/>
          </p:nvSpPr>
          <p:spPr>
            <a:xfrm>
              <a:off x="1422546" y="3552087"/>
              <a:ext cx="608348" cy="503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7" b="1" dirty="0">
                  <a:solidFill>
                    <a:srgbClr val="C00002"/>
                  </a:solidFill>
                  <a:latin typeface="微软雅黑"/>
                  <a:ea typeface="微软雅黑"/>
                </a:rPr>
                <a:t>05</a:t>
              </a:r>
              <a:endParaRPr lang="zh-CN" altLang="en-US" sz="2667" b="1" dirty="0">
                <a:solidFill>
                  <a:srgbClr val="C00002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2E6D6AC-F4D0-4F20-818F-3491DF94892C}"/>
              </a:ext>
            </a:extLst>
          </p:cNvPr>
          <p:cNvGrpSpPr/>
          <p:nvPr/>
        </p:nvGrpSpPr>
        <p:grpSpPr>
          <a:xfrm>
            <a:off x="5503589" y="3485697"/>
            <a:ext cx="913280" cy="913280"/>
            <a:chOff x="1278794" y="3334906"/>
            <a:chExt cx="914014" cy="914014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A8FC7645-2C39-4E06-A7A5-74462DB18FCC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5" name="同心圆 21">
                <a:extLst>
                  <a:ext uri="{FF2B5EF4-FFF2-40B4-BE49-F238E27FC236}">
                    <a16:creationId xmlns:a16="http://schemas.microsoft.com/office/drawing/2014/main" id="{5586F610-5CD3-4A9D-8886-07BEB4B796DB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A7C6ACBF-655B-4C57-B991-A288D2B5DB3F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84" name="TextBox 20">
              <a:extLst>
                <a:ext uri="{FF2B5EF4-FFF2-40B4-BE49-F238E27FC236}">
                  <a16:creationId xmlns:a16="http://schemas.microsoft.com/office/drawing/2014/main" id="{88280D08-F915-493E-8666-3F2B9948D5BF}"/>
                </a:ext>
              </a:extLst>
            </p:cNvPr>
            <p:cNvSpPr txBox="1"/>
            <p:nvPr/>
          </p:nvSpPr>
          <p:spPr>
            <a:xfrm>
              <a:off x="1422546" y="3552087"/>
              <a:ext cx="608348" cy="503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7" b="1" dirty="0">
                  <a:solidFill>
                    <a:srgbClr val="C00002"/>
                  </a:solidFill>
                  <a:latin typeface="微软雅黑"/>
                  <a:ea typeface="微软雅黑"/>
                </a:rPr>
                <a:t>03</a:t>
              </a:r>
              <a:endParaRPr lang="zh-CN" altLang="en-US" sz="2667" b="1" dirty="0">
                <a:solidFill>
                  <a:srgbClr val="C00002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86E00E8-7247-4D9B-8669-AD53570B6ACA}"/>
              </a:ext>
            </a:extLst>
          </p:cNvPr>
          <p:cNvGrpSpPr/>
          <p:nvPr/>
        </p:nvGrpSpPr>
        <p:grpSpPr>
          <a:xfrm>
            <a:off x="5503589" y="2407130"/>
            <a:ext cx="913280" cy="913280"/>
            <a:chOff x="1278794" y="3334906"/>
            <a:chExt cx="914014" cy="914014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1F1543A5-7ADE-4768-B4A6-76B9DCD20E0C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21">
                <a:extLst>
                  <a:ext uri="{FF2B5EF4-FFF2-40B4-BE49-F238E27FC236}">
                    <a16:creationId xmlns:a16="http://schemas.microsoft.com/office/drawing/2014/main" id="{C928DB4B-0BE3-4032-8635-3E2B3F23605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86D85116-1B6B-4E2E-8729-B6E7B24CBE33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89" name="TextBox 20">
              <a:extLst>
                <a:ext uri="{FF2B5EF4-FFF2-40B4-BE49-F238E27FC236}">
                  <a16:creationId xmlns:a16="http://schemas.microsoft.com/office/drawing/2014/main" id="{FD74BF48-C806-4941-BF16-2DCFB51205EC}"/>
                </a:ext>
              </a:extLst>
            </p:cNvPr>
            <p:cNvSpPr txBox="1"/>
            <p:nvPr/>
          </p:nvSpPr>
          <p:spPr>
            <a:xfrm>
              <a:off x="1422546" y="3552087"/>
              <a:ext cx="608348" cy="503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7" b="1" dirty="0">
                  <a:solidFill>
                    <a:srgbClr val="C00002"/>
                  </a:solidFill>
                  <a:latin typeface="微软雅黑"/>
                  <a:ea typeface="微软雅黑"/>
                </a:rPr>
                <a:t>02</a:t>
              </a:r>
              <a:endParaRPr lang="zh-CN" altLang="en-US" sz="2667" b="1" dirty="0">
                <a:solidFill>
                  <a:srgbClr val="C00002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DDA683C-499F-4221-A2D0-91A1685D9AD0}"/>
              </a:ext>
            </a:extLst>
          </p:cNvPr>
          <p:cNvGrpSpPr/>
          <p:nvPr/>
        </p:nvGrpSpPr>
        <p:grpSpPr>
          <a:xfrm>
            <a:off x="5498656" y="4576118"/>
            <a:ext cx="913280" cy="913280"/>
            <a:chOff x="1278794" y="3334906"/>
            <a:chExt cx="914014" cy="914014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5A1FE524-3FA6-41F7-8EA8-75EBF3AA3926}"/>
                </a:ext>
              </a:extLst>
            </p:cNvPr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5" name="同心圆 21">
                <a:extLst>
                  <a:ext uri="{FF2B5EF4-FFF2-40B4-BE49-F238E27FC236}">
                    <a16:creationId xmlns:a16="http://schemas.microsoft.com/office/drawing/2014/main" id="{D0E3C610-7A92-45B0-AB16-DE33EAA0C6AE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51244AE5-A0FC-41FF-895D-852755CD6B7B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94" name="TextBox 20">
              <a:extLst>
                <a:ext uri="{FF2B5EF4-FFF2-40B4-BE49-F238E27FC236}">
                  <a16:creationId xmlns:a16="http://schemas.microsoft.com/office/drawing/2014/main" id="{9B41EB61-4200-442B-A444-A81B58CC6E06}"/>
                </a:ext>
              </a:extLst>
            </p:cNvPr>
            <p:cNvSpPr txBox="1"/>
            <p:nvPr/>
          </p:nvSpPr>
          <p:spPr>
            <a:xfrm>
              <a:off x="1422546" y="3552087"/>
              <a:ext cx="608348" cy="503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667" b="1" dirty="0">
                  <a:solidFill>
                    <a:srgbClr val="C00002"/>
                  </a:solidFill>
                  <a:latin typeface="微软雅黑"/>
                  <a:ea typeface="微软雅黑"/>
                </a:rPr>
                <a:t>04</a:t>
              </a:r>
              <a:endParaRPr lang="zh-CN" altLang="en-US" sz="2667" b="1" dirty="0">
                <a:solidFill>
                  <a:srgbClr val="C00002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8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项目迭代计划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EF0BBBB-4B5D-4DF0-A565-C0D44B59A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39487"/>
              </p:ext>
            </p:extLst>
          </p:nvPr>
        </p:nvGraphicFramePr>
        <p:xfrm>
          <a:off x="1596571" y="1203359"/>
          <a:ext cx="8998858" cy="5463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56">
                  <a:extLst>
                    <a:ext uri="{9D8B030D-6E8A-4147-A177-3AD203B41FA5}">
                      <a16:colId xmlns:a16="http://schemas.microsoft.com/office/drawing/2014/main" val="1694286717"/>
                    </a:ext>
                  </a:extLst>
                </a:gridCol>
                <a:gridCol w="3602602">
                  <a:extLst>
                    <a:ext uri="{9D8B030D-6E8A-4147-A177-3AD203B41FA5}">
                      <a16:colId xmlns:a16="http://schemas.microsoft.com/office/drawing/2014/main" val="1161786670"/>
                    </a:ext>
                  </a:extLst>
                </a:gridCol>
                <a:gridCol w="3763400">
                  <a:extLst>
                    <a:ext uri="{9D8B030D-6E8A-4147-A177-3AD203B41FA5}">
                      <a16:colId xmlns:a16="http://schemas.microsoft.com/office/drawing/2014/main" val="3822477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迭代里程碑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应完成任务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提交成果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992240"/>
                  </a:ext>
                </a:extLst>
              </a:tr>
              <a:tr h="310303">
                <a:tc rowSpan="4"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项目启动阶段</a:t>
                      </a:r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4.18-6.28</a:t>
                      </a:r>
                    </a:p>
                    <a:p>
                      <a:pPr algn="ctr"/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需求调研及分析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确定产品需求，初步确定技术架构，提交立项建议书、软件需求规约、界面设计原型</a:t>
                      </a:r>
                      <a:endParaRPr 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913540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设计界面原型并根据需求不断改进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213636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项目立项，提交立项建议书与需求规约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8781111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校园巴士使用情况实地考察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4128353"/>
                  </a:ext>
                </a:extLst>
              </a:tr>
              <a:tr h="382566">
                <a:tc rowSpan="10"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1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7.2-7.10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客户端、</a:t>
                      </a:r>
                      <a:r>
                        <a:rPr lang="en-US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后台管理界面原型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rowSpan="10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可运行的服务端，提供车次、用户、时刻表等数据接口。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可以运行的客户端界面，用户可以查询车次、时刻表。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800348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数据库关系模型设计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889888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Restful API</a:t>
                      </a: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接口设计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931776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用户注册、登录 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0649298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服务端车次，时刻表数据接口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58321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客户端用户查看车次、查看时刻表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0623504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绘制校园巴士线路图，测试</a:t>
                      </a:r>
                      <a:r>
                        <a:rPr 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GPS</a:t>
                      </a: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定位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11715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数据建模回归分析，确定相关参数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4328430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后台管理系统管理车次、司机、时刻表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39125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系统测试，改正故障与缺陷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7505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53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项目迭代计划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EF0BBBB-4B5D-4DF0-A565-C0D44B59A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90741"/>
              </p:ext>
            </p:extLst>
          </p:nvPr>
        </p:nvGraphicFramePr>
        <p:xfrm>
          <a:off x="2108199" y="864326"/>
          <a:ext cx="8233229" cy="5845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916">
                  <a:extLst>
                    <a:ext uri="{9D8B030D-6E8A-4147-A177-3AD203B41FA5}">
                      <a16:colId xmlns:a16="http://schemas.microsoft.com/office/drawing/2014/main" val="963305525"/>
                    </a:ext>
                  </a:extLst>
                </a:gridCol>
                <a:gridCol w="3015342">
                  <a:extLst>
                    <a:ext uri="{9D8B030D-6E8A-4147-A177-3AD203B41FA5}">
                      <a16:colId xmlns:a16="http://schemas.microsoft.com/office/drawing/2014/main" val="1161786670"/>
                    </a:ext>
                  </a:extLst>
                </a:gridCol>
                <a:gridCol w="2764971">
                  <a:extLst>
                    <a:ext uri="{9D8B030D-6E8A-4147-A177-3AD203B41FA5}">
                      <a16:colId xmlns:a16="http://schemas.microsoft.com/office/drawing/2014/main" val="932697465"/>
                    </a:ext>
                  </a:extLst>
                </a:gridCol>
              </a:tblGrid>
              <a:tr h="1256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迭代里程碑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应完成任务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提交成果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992240"/>
                  </a:ext>
                </a:extLst>
              </a:tr>
              <a:tr h="310303">
                <a:tc rowSpan="8"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2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7.11-7.19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jaccount</a:t>
                      </a: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统一认证接入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rowSpan="8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进一步完善的客户端，用户可以查看行车路线，可以预约校车的座位，客户端提供消息推送功能。进一步完善的后台管理系统，可以查看预约情况</a:t>
                      </a:r>
                      <a:endParaRPr 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913540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服务端预约数据接口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213636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地图上显示校车路线及站点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8781111"/>
                  </a:ext>
                </a:extLst>
              </a:tr>
              <a:tr h="310303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后台管理系统查看预约情况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4128353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用户生成预约二维码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800348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管理员客户端扫码功能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889888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预约当日剩余及明日的校车座位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931776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系统测试，改正故障与缺陷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0649298"/>
                  </a:ext>
                </a:extLst>
              </a:tr>
              <a:tr h="382566">
                <a:tc rowSpan="7"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3</a:t>
                      </a:r>
                    </a:p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7.20-7.28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校车实时到站显示（校园巴士）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rowSpan="7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进一步完善的客户端，用户可以查看校园巴士的实时到站，地图上也可以显示校车的实时位置</a:t>
                      </a:r>
                      <a:endParaRPr 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58321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地图实时显示校车位置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0623504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司机客户端定位功能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11715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司机客户端发布公告功能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4328430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集成第三方推送服务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391255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完善前期迭代遗留缺陷</a:t>
                      </a:r>
                      <a:endParaRPr lang="zh-CN" sz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7505796"/>
                  </a:ext>
                </a:extLst>
              </a:tr>
              <a:tr h="382566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系统测试，改正故障与缺陷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4936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7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4AFC8A4E-88B7-4D59-9F2A-A1576EC98F9A}"/>
              </a:ext>
            </a:extLst>
          </p:cNvPr>
          <p:cNvGrpSpPr/>
          <p:nvPr/>
        </p:nvGrpSpPr>
        <p:grpSpPr>
          <a:xfrm>
            <a:off x="3676101" y="2485658"/>
            <a:ext cx="4839798" cy="1472310"/>
            <a:chOff x="1228545" y="1206492"/>
            <a:chExt cx="3806912" cy="147231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85ABC32-7DE1-49A8-9AE4-E9799CB74541}"/>
                </a:ext>
              </a:extLst>
            </p:cNvPr>
            <p:cNvGrpSpPr/>
            <p:nvPr/>
          </p:nvGrpSpPr>
          <p:grpSpPr>
            <a:xfrm>
              <a:off x="1228545" y="1206492"/>
              <a:ext cx="3757472" cy="1472310"/>
              <a:chOff x="-18000" y="1401622"/>
              <a:chExt cx="1368000" cy="1368000"/>
            </a:xfrm>
            <a:effectLst>
              <a:outerShdw blurRad="444500" dist="254000" dir="8100000" algn="ctr" rotWithShape="0">
                <a:schemeClr val="tx1">
                  <a:alpha val="50000"/>
                </a:schemeClr>
              </a:outerShdw>
            </a:effectLst>
          </p:grpSpPr>
          <p:sp>
            <p:nvSpPr>
              <p:cNvPr id="31" name="圆角矩形 67">
                <a:extLst>
                  <a:ext uri="{FF2B5EF4-FFF2-40B4-BE49-F238E27FC236}">
                    <a16:creationId xmlns:a16="http://schemas.microsoft.com/office/drawing/2014/main" id="{8C6BD34E-EA6D-4587-9FF8-6FBE9EFB6C49}"/>
                  </a:ext>
                </a:extLst>
              </p:cNvPr>
              <p:cNvSpPr/>
              <p:nvPr/>
            </p:nvSpPr>
            <p:spPr>
              <a:xfrm>
                <a:off x="-18000" y="1401622"/>
                <a:ext cx="1368000" cy="1368000"/>
              </a:xfrm>
              <a:prstGeom prst="roundRect">
                <a:avLst>
                  <a:gd name="adj" fmla="val 13882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zh-CN" altLang="en-US" sz="1600">
                  <a:solidFill>
                    <a:srgbClr val="C00000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圆角矩形 68">
                <a:extLst>
                  <a:ext uri="{FF2B5EF4-FFF2-40B4-BE49-F238E27FC236}">
                    <a16:creationId xmlns:a16="http://schemas.microsoft.com/office/drawing/2014/main" id="{AC7AABD9-1FC7-40C9-9EF7-5AB41C7D1EF5}"/>
                  </a:ext>
                </a:extLst>
              </p:cNvPr>
              <p:cNvSpPr/>
              <p:nvPr/>
            </p:nvSpPr>
            <p:spPr>
              <a:xfrm>
                <a:off x="0" y="1419622"/>
                <a:ext cx="1332000" cy="1332000"/>
              </a:xfrm>
              <a:prstGeom prst="roundRect">
                <a:avLst>
                  <a:gd name="adj" fmla="val 14121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zh-CN" altLang="en-US" sz="1600">
                  <a:solidFill>
                    <a:srgbClr val="C00000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TextBox 78">
              <a:extLst>
                <a:ext uri="{FF2B5EF4-FFF2-40B4-BE49-F238E27FC236}">
                  <a16:creationId xmlns:a16="http://schemas.microsoft.com/office/drawing/2014/main" id="{130E2BBA-EAA1-4F10-BF7B-3775132A4312}"/>
                </a:ext>
              </a:extLst>
            </p:cNvPr>
            <p:cNvSpPr txBox="1"/>
            <p:nvPr/>
          </p:nvSpPr>
          <p:spPr>
            <a:xfrm>
              <a:off x="1582098" y="1406517"/>
              <a:ext cx="34533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altLang="zh-CN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Thanks</a:t>
              </a:r>
              <a:r>
                <a:rPr lang="zh-CN" altLang="en-US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99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87E103-3A3F-4D78-B7D4-14DEF740CACE}"/>
              </a:ext>
            </a:extLst>
          </p:cNvPr>
          <p:cNvGrpSpPr/>
          <p:nvPr/>
        </p:nvGrpSpPr>
        <p:grpSpPr>
          <a:xfrm>
            <a:off x="4224115" y="1230064"/>
            <a:ext cx="3757472" cy="1472310"/>
            <a:chOff x="1228545" y="1206492"/>
            <a:chExt cx="3757472" cy="147231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D277688-B2CF-4C56-90DE-FD225BDCB6F6}"/>
                </a:ext>
              </a:extLst>
            </p:cNvPr>
            <p:cNvGrpSpPr/>
            <p:nvPr/>
          </p:nvGrpSpPr>
          <p:grpSpPr>
            <a:xfrm>
              <a:off x="1228545" y="1206492"/>
              <a:ext cx="3757472" cy="1472310"/>
              <a:chOff x="-18000" y="1401622"/>
              <a:chExt cx="1368000" cy="1368000"/>
            </a:xfrm>
            <a:effectLst>
              <a:outerShdw blurRad="444500" dist="254000" dir="8100000" algn="ctr" rotWithShape="0">
                <a:schemeClr val="tx1">
                  <a:alpha val="50000"/>
                </a:schemeClr>
              </a:outerShdw>
            </a:effectLst>
          </p:grpSpPr>
          <p:sp>
            <p:nvSpPr>
              <p:cNvPr id="8" name="圆角矩形 67">
                <a:extLst>
                  <a:ext uri="{FF2B5EF4-FFF2-40B4-BE49-F238E27FC236}">
                    <a16:creationId xmlns:a16="http://schemas.microsoft.com/office/drawing/2014/main" id="{451BC573-FCF9-40EC-B41C-B5AA908DCF2E}"/>
                  </a:ext>
                </a:extLst>
              </p:cNvPr>
              <p:cNvSpPr/>
              <p:nvPr/>
            </p:nvSpPr>
            <p:spPr>
              <a:xfrm>
                <a:off x="-18000" y="1401622"/>
                <a:ext cx="1368000" cy="1368000"/>
              </a:xfrm>
              <a:prstGeom prst="roundRect">
                <a:avLst>
                  <a:gd name="adj" fmla="val 13882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zh-CN" altLang="en-US" sz="1600">
                  <a:solidFill>
                    <a:srgbClr val="C00000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圆角矩形 68">
                <a:extLst>
                  <a:ext uri="{FF2B5EF4-FFF2-40B4-BE49-F238E27FC236}">
                    <a16:creationId xmlns:a16="http://schemas.microsoft.com/office/drawing/2014/main" id="{B65B5A74-678A-464E-8CA3-39F6A096163F}"/>
                  </a:ext>
                </a:extLst>
              </p:cNvPr>
              <p:cNvSpPr/>
              <p:nvPr/>
            </p:nvSpPr>
            <p:spPr>
              <a:xfrm>
                <a:off x="0" y="1419622"/>
                <a:ext cx="1332000" cy="1332000"/>
              </a:xfrm>
              <a:prstGeom prst="roundRect">
                <a:avLst>
                  <a:gd name="adj" fmla="val 14121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zh-CN" altLang="en-US" sz="1600">
                  <a:solidFill>
                    <a:srgbClr val="C00000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TextBox 78">
              <a:extLst>
                <a:ext uri="{FF2B5EF4-FFF2-40B4-BE49-F238E27FC236}">
                  <a16:creationId xmlns:a16="http://schemas.microsoft.com/office/drawing/2014/main" id="{2FB48FF0-BED8-4370-81C8-04D0D13AC43D}"/>
                </a:ext>
              </a:extLst>
            </p:cNvPr>
            <p:cNvSpPr txBox="1"/>
            <p:nvPr/>
          </p:nvSpPr>
          <p:spPr>
            <a:xfrm>
              <a:off x="1754187" y="1406517"/>
              <a:ext cx="270618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en-US" altLang="zh-CN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Q &amp; A</a:t>
              </a:r>
              <a:endParaRPr lang="zh-CN" altLang="en-US" sz="6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</a:endParaRPr>
            </a:p>
          </p:txBody>
        </p:sp>
      </p:grpSp>
      <p:sp>
        <p:nvSpPr>
          <p:cNvPr id="32" name="TextBox 99">
            <a:extLst>
              <a:ext uri="{FF2B5EF4-FFF2-40B4-BE49-F238E27FC236}">
                <a16:creationId xmlns:a16="http://schemas.microsoft.com/office/drawing/2014/main" id="{2DC86B7C-AF36-43D8-8719-FAF6C2662DD7}"/>
              </a:ext>
            </a:extLst>
          </p:cNvPr>
          <p:cNvSpPr txBox="1"/>
          <p:nvPr/>
        </p:nvSpPr>
        <p:spPr>
          <a:xfrm>
            <a:off x="3771485" y="2894395"/>
            <a:ext cx="4649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/>
            <a:r>
              <a:rPr lang="en-US" altLang="zh-CN" sz="7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SJTU BUS</a:t>
            </a:r>
            <a:endParaRPr lang="zh-CN" altLang="en-US" sz="7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F934A8B-9B10-4C75-B8EF-830D1741FC41}"/>
              </a:ext>
            </a:extLst>
          </p:cNvPr>
          <p:cNvCxnSpPr/>
          <p:nvPr/>
        </p:nvCxnSpPr>
        <p:spPr>
          <a:xfrm>
            <a:off x="2831638" y="4432226"/>
            <a:ext cx="65287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101">
            <a:extLst>
              <a:ext uri="{FF2B5EF4-FFF2-40B4-BE49-F238E27FC236}">
                <a16:creationId xmlns:a16="http://schemas.microsoft.com/office/drawing/2014/main" id="{A8C71B09-CFE3-49E4-B6F9-25B2FA8FC779}"/>
              </a:ext>
            </a:extLst>
          </p:cNvPr>
          <p:cNvSpPr/>
          <p:nvPr/>
        </p:nvSpPr>
        <p:spPr>
          <a:xfrm>
            <a:off x="4367808" y="4240205"/>
            <a:ext cx="3456384" cy="3840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汇报人：王鑫伟</a:t>
            </a:r>
          </a:p>
        </p:txBody>
      </p:sp>
      <p:sp>
        <p:nvSpPr>
          <p:cNvPr id="35" name="TextBox 102">
            <a:extLst>
              <a:ext uri="{FF2B5EF4-FFF2-40B4-BE49-F238E27FC236}">
                <a16:creationId xmlns:a16="http://schemas.microsoft.com/office/drawing/2014/main" id="{6EF32B92-5045-4F45-8760-2A89B04CD02C}"/>
              </a:ext>
            </a:extLst>
          </p:cNvPr>
          <p:cNvSpPr txBox="1"/>
          <p:nvPr/>
        </p:nvSpPr>
        <p:spPr>
          <a:xfrm>
            <a:off x="3649644" y="4770213"/>
            <a:ext cx="4906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21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软件工程导论 立项答辩</a:t>
            </a:r>
            <a:endParaRPr lang="en-US" altLang="zh-CN" sz="2133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951E942-593D-4BD5-BE6B-F6F87CDAF39A}"/>
              </a:ext>
            </a:extLst>
          </p:cNvPr>
          <p:cNvSpPr/>
          <p:nvPr/>
        </p:nvSpPr>
        <p:spPr>
          <a:xfrm>
            <a:off x="8333316" y="639633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endParaRPr lang="zh-CN" altLang="en-US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4AC5AB-FDB8-4CF8-960C-C3F5FFD47180}"/>
              </a:ext>
            </a:extLst>
          </p:cNvPr>
          <p:cNvSpPr/>
          <p:nvPr/>
        </p:nvSpPr>
        <p:spPr>
          <a:xfrm>
            <a:off x="10532962" y="1833238"/>
            <a:ext cx="309460" cy="3094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C8DEC78-EBDA-463D-BD4C-82B4185DA401}"/>
              </a:ext>
            </a:extLst>
          </p:cNvPr>
          <p:cNvGrpSpPr/>
          <p:nvPr/>
        </p:nvGrpSpPr>
        <p:grpSpPr>
          <a:xfrm>
            <a:off x="8418201" y="1306229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89">
              <a:extLst>
                <a:ext uri="{FF2B5EF4-FFF2-40B4-BE49-F238E27FC236}">
                  <a16:creationId xmlns:a16="http://schemas.microsoft.com/office/drawing/2014/main" id="{3BC036C6-4440-4866-9C2F-0CF37CAE9BD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7DE48E8-7314-4C7C-A8E6-5D944597B96D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750E68E-5A30-4E02-AFA5-E95EA90CC47D}"/>
              </a:ext>
            </a:extLst>
          </p:cNvPr>
          <p:cNvGrpSpPr/>
          <p:nvPr/>
        </p:nvGrpSpPr>
        <p:grpSpPr>
          <a:xfrm>
            <a:off x="9518692" y="963680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86">
              <a:extLst>
                <a:ext uri="{FF2B5EF4-FFF2-40B4-BE49-F238E27FC236}">
                  <a16:creationId xmlns:a16="http://schemas.microsoft.com/office/drawing/2014/main" id="{73EA2F53-2E1E-452B-9E4B-6B5AE3E89E3F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7CA7591-49FF-4D4C-8C4F-DDA979B97D36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椭圆 44">
            <a:extLst>
              <a:ext uri="{FF2B5EF4-FFF2-40B4-BE49-F238E27FC236}">
                <a16:creationId xmlns:a16="http://schemas.microsoft.com/office/drawing/2014/main" id="{D716AC49-4A3C-4CAA-8A4D-AFD994A74D95}"/>
              </a:ext>
            </a:extLst>
          </p:cNvPr>
          <p:cNvSpPr/>
          <p:nvPr/>
        </p:nvSpPr>
        <p:spPr>
          <a:xfrm>
            <a:off x="7450068" y="65647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BDAFFA8-9DD9-4922-9633-43BB3089B782}"/>
              </a:ext>
            </a:extLst>
          </p:cNvPr>
          <p:cNvSpPr/>
          <p:nvPr/>
        </p:nvSpPr>
        <p:spPr>
          <a:xfrm>
            <a:off x="3807265" y="5531339"/>
            <a:ext cx="366369" cy="36636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F7BF485-FEB1-4B53-8367-F67132EDFFD5}"/>
              </a:ext>
            </a:extLst>
          </p:cNvPr>
          <p:cNvSpPr/>
          <p:nvPr/>
        </p:nvSpPr>
        <p:spPr>
          <a:xfrm>
            <a:off x="814758" y="4234731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AEEF99A-65EA-4149-B229-FB551FCAE237}"/>
              </a:ext>
            </a:extLst>
          </p:cNvPr>
          <p:cNvGrpSpPr/>
          <p:nvPr/>
        </p:nvGrpSpPr>
        <p:grpSpPr>
          <a:xfrm>
            <a:off x="1479124" y="5344302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86">
              <a:extLst>
                <a:ext uri="{FF2B5EF4-FFF2-40B4-BE49-F238E27FC236}">
                  <a16:creationId xmlns:a16="http://schemas.microsoft.com/office/drawing/2014/main" id="{751A64C7-E1D4-4579-B707-89A8FCBC04A3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58E9CAB-A876-4755-B17F-2430B96BB647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F3A35D3-E533-4A83-82BF-A78428CB2A1E}"/>
              </a:ext>
            </a:extLst>
          </p:cNvPr>
          <p:cNvGrpSpPr/>
          <p:nvPr/>
        </p:nvGrpSpPr>
        <p:grpSpPr>
          <a:xfrm>
            <a:off x="2654301" y="4878055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89">
              <a:extLst>
                <a:ext uri="{FF2B5EF4-FFF2-40B4-BE49-F238E27FC236}">
                  <a16:creationId xmlns:a16="http://schemas.microsoft.com/office/drawing/2014/main" id="{1B8EBB67-D04D-452C-A9F4-A5649B39FC0B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7F6666C-C418-4773-A32E-A9B84CE5CA68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 dirty="0">
                <a:solidFill>
                  <a:prstClr val="white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7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47" dur="1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56" dur="11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74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83" dur="11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92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35" grpId="0"/>
      <p:bldP spid="38" grpId="0"/>
      <p:bldP spid="36" grpId="0" animBg="1"/>
      <p:bldP spid="36" grpId="1" animBg="1"/>
      <p:bldP spid="36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3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项目背景及需求分析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222234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项目背景及需求分析 </a:t>
            </a:r>
            <a:r>
              <a:rPr lang="en-US" altLang="zh-CN" dirty="0"/>
              <a:t>– </a:t>
            </a:r>
            <a:r>
              <a:rPr lang="zh-CN" altLang="en-US" dirty="0"/>
              <a:t>项目背景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527382" y="2788232"/>
            <a:ext cx="4762129" cy="2976331"/>
            <a:chOff x="755576" y="1491630"/>
            <a:chExt cx="2880000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</a:effectLst>
        </p:grpSpPr>
        <p:sp>
          <p:nvSpPr>
            <p:cNvPr id="25" name="矩形 24"/>
            <p:cNvSpPr/>
            <p:nvPr/>
          </p:nvSpPr>
          <p:spPr>
            <a:xfrm>
              <a:off x="755576" y="1491630"/>
              <a:ext cx="2880000" cy="180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13012" y="1524499"/>
              <a:ext cx="2772000" cy="17280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288021" y="1807654"/>
            <a:ext cx="4896544" cy="33611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just" defTabSz="1219170">
              <a:lnSpc>
                <a:spcPct val="200000"/>
              </a:lnSpc>
            </a:pPr>
            <a:r>
              <a:rPr lang="zh-CN" altLang="en-US" sz="1867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的校园巴士主要分为“校区往返校园巴士”和“校内环线校园巴士”，发车班次通过校园网和站点牌子公示，校内环线巴士可免费乘坐，校区往返校园巴士教师和学生可凭借校园卡乘坐，也可买票乘坐，一定程度上满足了教师和学生的需求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865286" y="1508787"/>
            <a:ext cx="3110788" cy="1944243"/>
            <a:chOff x="755576" y="1491630"/>
            <a:chExt cx="2880000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</a:effectLst>
        </p:grpSpPr>
        <p:sp>
          <p:nvSpPr>
            <p:cNvPr id="29" name="矩形 28"/>
            <p:cNvSpPr/>
            <p:nvPr/>
          </p:nvSpPr>
          <p:spPr>
            <a:xfrm>
              <a:off x="755576" y="1491630"/>
              <a:ext cx="2880000" cy="180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13012" y="1524499"/>
              <a:ext cx="2772000" cy="172800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项目背景及需求分析 </a:t>
            </a:r>
            <a:r>
              <a:rPr lang="en-US" altLang="zh-CN" dirty="0"/>
              <a:t>– </a:t>
            </a:r>
            <a:r>
              <a:rPr lang="zh-CN" altLang="en-US" dirty="0"/>
              <a:t>项目背景</a:t>
            </a:r>
          </a:p>
        </p:txBody>
      </p:sp>
      <p:grpSp>
        <p:nvGrpSpPr>
          <p:cNvPr id="14" name="组合 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2EE907-CCEB-4F83-AC7E-DA2A8287F67D}"/>
              </a:ext>
            </a:extLst>
          </p:cNvPr>
          <p:cNvGrpSpPr/>
          <p:nvPr/>
        </p:nvGrpSpPr>
        <p:grpSpPr>
          <a:xfrm>
            <a:off x="4583821" y="2882542"/>
            <a:ext cx="2469209" cy="1786408"/>
            <a:chOff x="3165937" y="1411426"/>
            <a:chExt cx="6207801" cy="4725849"/>
          </a:xfrm>
        </p:grpSpPr>
        <p:sp>
          <p:nvSpPr>
            <p:cNvPr id="20" name="îŝļiḋé">
              <a:extLst>
                <a:ext uri="{FF2B5EF4-FFF2-40B4-BE49-F238E27FC236}">
                  <a16:creationId xmlns:a16="http://schemas.microsoft.com/office/drawing/2014/main" id="{2C412313-25F4-4CAE-9AC3-A708747AFD78}"/>
                </a:ext>
              </a:extLst>
            </p:cNvPr>
            <p:cNvSpPr/>
            <p:nvPr/>
          </p:nvSpPr>
          <p:spPr bwMode="auto">
            <a:xfrm>
              <a:off x="3165937" y="1411426"/>
              <a:ext cx="6207801" cy="4015606"/>
            </a:xfrm>
            <a:custGeom>
              <a:avLst/>
              <a:gdLst>
                <a:gd name="T0" fmla="*/ 54 w 550"/>
                <a:gd name="T1" fmla="*/ 0 h 356"/>
                <a:gd name="T2" fmla="*/ 88 w 550"/>
                <a:gd name="T3" fmla="*/ 32 h 356"/>
                <a:gd name="T4" fmla="*/ 0 w 550"/>
                <a:gd name="T5" fmla="*/ 95 h 356"/>
                <a:gd name="T6" fmla="*/ 95 w 550"/>
                <a:gd name="T7" fmla="*/ 232 h 356"/>
                <a:gd name="T8" fmla="*/ 0 w 550"/>
                <a:gd name="T9" fmla="*/ 295 h 356"/>
                <a:gd name="T10" fmla="*/ 16 w 550"/>
                <a:gd name="T11" fmla="*/ 354 h 356"/>
                <a:gd name="T12" fmla="*/ 110 w 550"/>
                <a:gd name="T13" fmla="*/ 354 h 356"/>
                <a:gd name="T14" fmla="*/ 117 w 550"/>
                <a:gd name="T15" fmla="*/ 235 h 356"/>
                <a:gd name="T16" fmla="*/ 199 w 550"/>
                <a:gd name="T17" fmla="*/ 355 h 356"/>
                <a:gd name="T18" fmla="*/ 462 w 550"/>
                <a:gd name="T19" fmla="*/ 320 h 356"/>
                <a:gd name="T20" fmla="*/ 550 w 550"/>
                <a:gd name="T21" fmla="*/ 356 h 356"/>
                <a:gd name="T22" fmla="*/ 496 w 550"/>
                <a:gd name="T23" fmla="*/ 0 h 356"/>
                <a:gd name="T24" fmla="*/ 524 w 550"/>
                <a:gd name="T25" fmla="*/ 32 h 356"/>
                <a:gd name="T26" fmla="*/ 429 w 550"/>
                <a:gd name="T27" fmla="*/ 95 h 356"/>
                <a:gd name="T28" fmla="*/ 319 w 550"/>
                <a:gd name="T29" fmla="*/ 32 h 356"/>
                <a:gd name="T30" fmla="*/ 415 w 550"/>
                <a:gd name="T31" fmla="*/ 95 h 356"/>
                <a:gd name="T32" fmla="*/ 319 w 550"/>
                <a:gd name="T33" fmla="*/ 32 h 356"/>
                <a:gd name="T34" fmla="*/ 306 w 550"/>
                <a:gd name="T35" fmla="*/ 32 h 356"/>
                <a:gd name="T36" fmla="*/ 210 w 550"/>
                <a:gd name="T37" fmla="*/ 95 h 356"/>
                <a:gd name="T38" fmla="*/ 101 w 550"/>
                <a:gd name="T39" fmla="*/ 32 h 356"/>
                <a:gd name="T40" fmla="*/ 197 w 550"/>
                <a:gd name="T41" fmla="*/ 95 h 356"/>
                <a:gd name="T42" fmla="*/ 101 w 550"/>
                <a:gd name="T43" fmla="*/ 32 h 356"/>
                <a:gd name="T44" fmla="*/ 210 w 550"/>
                <a:gd name="T45" fmla="*/ 295 h 356"/>
                <a:gd name="T46" fmla="*/ 306 w 550"/>
                <a:gd name="T47" fmla="*/ 232 h 356"/>
                <a:gd name="T48" fmla="*/ 415 w 550"/>
                <a:gd name="T49" fmla="*/ 295 h 356"/>
                <a:gd name="T50" fmla="*/ 319 w 550"/>
                <a:gd name="T51" fmla="*/ 232 h 356"/>
                <a:gd name="T52" fmla="*/ 415 w 550"/>
                <a:gd name="T53" fmla="*/ 295 h 356"/>
                <a:gd name="T54" fmla="*/ 429 w 550"/>
                <a:gd name="T55" fmla="*/ 295 h 356"/>
                <a:gd name="T56" fmla="*/ 524 w 550"/>
                <a:gd name="T57" fmla="*/ 232 h 356"/>
                <a:gd name="T58" fmla="*/ 539 w 550"/>
                <a:gd name="T59" fmla="*/ 218 h 356"/>
                <a:gd name="T60" fmla="*/ 6 w 550"/>
                <a:gd name="T61" fmla="*/ 126 h 356"/>
                <a:gd name="T62" fmla="*/ 539 w 550"/>
                <a:gd name="T63" fmla="*/ 21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0" h="356">
                  <a:moveTo>
                    <a:pt x="49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32" y="0"/>
                    <a:pt x="13" y="13"/>
                    <a:pt x="4" y="32"/>
                  </a:cubicBezTo>
                  <a:cubicBezTo>
                    <a:pt x="4" y="32"/>
                    <a:pt x="88" y="32"/>
                    <a:pt x="88" y="32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95" y="232"/>
                    <a:pt x="95" y="232"/>
                    <a:pt x="95" y="232"/>
                  </a:cubicBezTo>
                  <a:cubicBezTo>
                    <a:pt x="95" y="295"/>
                    <a:pt x="95" y="295"/>
                    <a:pt x="95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16" y="354"/>
                    <a:pt x="16" y="354"/>
                    <a:pt x="16" y="354"/>
                  </a:cubicBezTo>
                  <a:cubicBezTo>
                    <a:pt x="22" y="334"/>
                    <a:pt x="41" y="320"/>
                    <a:pt x="63" y="320"/>
                  </a:cubicBezTo>
                  <a:cubicBezTo>
                    <a:pt x="85" y="320"/>
                    <a:pt x="103" y="335"/>
                    <a:pt x="110" y="354"/>
                  </a:cubicBezTo>
                  <a:cubicBezTo>
                    <a:pt x="117" y="354"/>
                    <a:pt x="117" y="354"/>
                    <a:pt x="117" y="354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99" y="235"/>
                    <a:pt x="199" y="235"/>
                    <a:pt x="199" y="235"/>
                  </a:cubicBezTo>
                  <a:cubicBezTo>
                    <a:pt x="199" y="355"/>
                    <a:pt x="199" y="355"/>
                    <a:pt x="199" y="355"/>
                  </a:cubicBezTo>
                  <a:cubicBezTo>
                    <a:pt x="415" y="356"/>
                    <a:pt x="415" y="356"/>
                    <a:pt x="415" y="356"/>
                  </a:cubicBezTo>
                  <a:cubicBezTo>
                    <a:pt x="421" y="335"/>
                    <a:pt x="440" y="320"/>
                    <a:pt x="462" y="320"/>
                  </a:cubicBezTo>
                  <a:cubicBezTo>
                    <a:pt x="485" y="320"/>
                    <a:pt x="504" y="335"/>
                    <a:pt x="510" y="356"/>
                  </a:cubicBezTo>
                  <a:cubicBezTo>
                    <a:pt x="550" y="356"/>
                    <a:pt x="550" y="356"/>
                    <a:pt x="550" y="356"/>
                  </a:cubicBezTo>
                  <a:cubicBezTo>
                    <a:pt x="550" y="54"/>
                    <a:pt x="550" y="54"/>
                    <a:pt x="550" y="54"/>
                  </a:cubicBezTo>
                  <a:cubicBezTo>
                    <a:pt x="550" y="24"/>
                    <a:pt x="526" y="0"/>
                    <a:pt x="496" y="0"/>
                  </a:cubicBezTo>
                  <a:close/>
                  <a:moveTo>
                    <a:pt x="429" y="32"/>
                  </a:moveTo>
                  <a:cubicBezTo>
                    <a:pt x="524" y="32"/>
                    <a:pt x="524" y="32"/>
                    <a:pt x="524" y="32"/>
                  </a:cubicBezTo>
                  <a:cubicBezTo>
                    <a:pt x="524" y="95"/>
                    <a:pt x="524" y="95"/>
                    <a:pt x="524" y="95"/>
                  </a:cubicBezTo>
                  <a:cubicBezTo>
                    <a:pt x="429" y="95"/>
                    <a:pt x="429" y="95"/>
                    <a:pt x="429" y="95"/>
                  </a:cubicBezTo>
                  <a:lnTo>
                    <a:pt x="429" y="32"/>
                  </a:lnTo>
                  <a:close/>
                  <a:moveTo>
                    <a:pt x="319" y="32"/>
                  </a:moveTo>
                  <a:cubicBezTo>
                    <a:pt x="415" y="32"/>
                    <a:pt x="415" y="32"/>
                    <a:pt x="415" y="32"/>
                  </a:cubicBezTo>
                  <a:cubicBezTo>
                    <a:pt x="415" y="95"/>
                    <a:pt x="415" y="95"/>
                    <a:pt x="415" y="95"/>
                  </a:cubicBezTo>
                  <a:cubicBezTo>
                    <a:pt x="319" y="95"/>
                    <a:pt x="319" y="95"/>
                    <a:pt x="319" y="95"/>
                  </a:cubicBezTo>
                  <a:lnTo>
                    <a:pt x="319" y="32"/>
                  </a:lnTo>
                  <a:close/>
                  <a:moveTo>
                    <a:pt x="210" y="32"/>
                  </a:moveTo>
                  <a:cubicBezTo>
                    <a:pt x="306" y="32"/>
                    <a:pt x="306" y="32"/>
                    <a:pt x="306" y="32"/>
                  </a:cubicBezTo>
                  <a:cubicBezTo>
                    <a:pt x="306" y="95"/>
                    <a:pt x="306" y="95"/>
                    <a:pt x="306" y="95"/>
                  </a:cubicBezTo>
                  <a:cubicBezTo>
                    <a:pt x="210" y="95"/>
                    <a:pt x="210" y="95"/>
                    <a:pt x="210" y="95"/>
                  </a:cubicBezTo>
                  <a:lnTo>
                    <a:pt x="210" y="32"/>
                  </a:lnTo>
                  <a:close/>
                  <a:moveTo>
                    <a:pt x="101" y="32"/>
                  </a:moveTo>
                  <a:cubicBezTo>
                    <a:pt x="197" y="32"/>
                    <a:pt x="197" y="32"/>
                    <a:pt x="197" y="32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101" y="95"/>
                    <a:pt x="101" y="95"/>
                    <a:pt x="101" y="95"/>
                  </a:cubicBezTo>
                  <a:lnTo>
                    <a:pt x="101" y="32"/>
                  </a:lnTo>
                  <a:close/>
                  <a:moveTo>
                    <a:pt x="306" y="295"/>
                  </a:moveTo>
                  <a:cubicBezTo>
                    <a:pt x="210" y="295"/>
                    <a:pt x="210" y="295"/>
                    <a:pt x="210" y="295"/>
                  </a:cubicBezTo>
                  <a:cubicBezTo>
                    <a:pt x="210" y="232"/>
                    <a:pt x="210" y="232"/>
                    <a:pt x="210" y="232"/>
                  </a:cubicBezTo>
                  <a:cubicBezTo>
                    <a:pt x="306" y="232"/>
                    <a:pt x="306" y="232"/>
                    <a:pt x="306" y="232"/>
                  </a:cubicBezTo>
                  <a:lnTo>
                    <a:pt x="306" y="295"/>
                  </a:lnTo>
                  <a:close/>
                  <a:moveTo>
                    <a:pt x="415" y="295"/>
                  </a:moveTo>
                  <a:cubicBezTo>
                    <a:pt x="319" y="295"/>
                    <a:pt x="319" y="295"/>
                    <a:pt x="319" y="295"/>
                  </a:cubicBezTo>
                  <a:cubicBezTo>
                    <a:pt x="319" y="232"/>
                    <a:pt x="319" y="232"/>
                    <a:pt x="319" y="232"/>
                  </a:cubicBezTo>
                  <a:cubicBezTo>
                    <a:pt x="415" y="232"/>
                    <a:pt x="415" y="232"/>
                    <a:pt x="415" y="232"/>
                  </a:cubicBezTo>
                  <a:lnTo>
                    <a:pt x="415" y="295"/>
                  </a:lnTo>
                  <a:close/>
                  <a:moveTo>
                    <a:pt x="524" y="295"/>
                  </a:moveTo>
                  <a:cubicBezTo>
                    <a:pt x="429" y="295"/>
                    <a:pt x="429" y="295"/>
                    <a:pt x="429" y="295"/>
                  </a:cubicBezTo>
                  <a:cubicBezTo>
                    <a:pt x="429" y="232"/>
                    <a:pt x="429" y="232"/>
                    <a:pt x="429" y="232"/>
                  </a:cubicBezTo>
                  <a:cubicBezTo>
                    <a:pt x="524" y="232"/>
                    <a:pt x="524" y="232"/>
                    <a:pt x="524" y="232"/>
                  </a:cubicBezTo>
                  <a:lnTo>
                    <a:pt x="524" y="295"/>
                  </a:lnTo>
                  <a:close/>
                  <a:moveTo>
                    <a:pt x="539" y="218"/>
                  </a:moveTo>
                  <a:cubicBezTo>
                    <a:pt x="6" y="218"/>
                    <a:pt x="6" y="218"/>
                    <a:pt x="6" y="218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539" y="126"/>
                    <a:pt x="539" y="126"/>
                    <a:pt x="539" y="126"/>
                  </a:cubicBezTo>
                  <a:lnTo>
                    <a:pt x="539" y="218"/>
                  </a:lnTo>
                  <a:close/>
                </a:path>
              </a:pathLst>
            </a:custGeom>
            <a:solidFill>
              <a:srgbClr val="C81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ŝľiḓê">
              <a:extLst>
                <a:ext uri="{FF2B5EF4-FFF2-40B4-BE49-F238E27FC236}">
                  <a16:creationId xmlns:a16="http://schemas.microsoft.com/office/drawing/2014/main" id="{DA6427AF-9321-4F3A-8300-1AD0118DD019}"/>
                </a:ext>
              </a:extLst>
            </p:cNvPr>
            <p:cNvSpPr/>
            <p:nvPr/>
          </p:nvSpPr>
          <p:spPr bwMode="auto">
            <a:xfrm>
              <a:off x="3165937" y="1773375"/>
              <a:ext cx="997072" cy="710243"/>
            </a:xfrm>
            <a:custGeom>
              <a:avLst/>
              <a:gdLst>
                <a:gd name="T0" fmla="*/ 88 w 88"/>
                <a:gd name="T1" fmla="*/ 0 h 63"/>
                <a:gd name="T2" fmla="*/ 88 w 88"/>
                <a:gd name="T3" fmla="*/ 63 h 63"/>
                <a:gd name="T4" fmla="*/ 0 w 88"/>
                <a:gd name="T5" fmla="*/ 63 h 63"/>
                <a:gd name="T6" fmla="*/ 0 w 88"/>
                <a:gd name="T7" fmla="*/ 22 h 63"/>
                <a:gd name="T8" fmla="*/ 4 w 88"/>
                <a:gd name="T9" fmla="*/ 0 h 63"/>
                <a:gd name="T10" fmla="*/ 88 w 88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63">
                  <a:moveTo>
                    <a:pt x="88" y="0"/>
                  </a:moveTo>
                  <a:cubicBezTo>
                    <a:pt x="88" y="63"/>
                    <a:pt x="88" y="63"/>
                    <a:pt x="8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4"/>
                    <a:pt x="1" y="7"/>
                    <a:pt x="4" y="0"/>
                  </a:cubicBezTo>
                  <a:cubicBezTo>
                    <a:pt x="4" y="0"/>
                    <a:pt x="88" y="0"/>
                    <a:pt x="88" y="0"/>
                  </a:cubicBezTo>
                  <a:close/>
                </a:path>
              </a:pathLst>
            </a:cu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ŝľiḓê">
              <a:extLst>
                <a:ext uri="{FF2B5EF4-FFF2-40B4-BE49-F238E27FC236}">
                  <a16:creationId xmlns:a16="http://schemas.microsoft.com/office/drawing/2014/main" id="{E4784C7B-57BE-4655-AD8E-FE0E26996660}"/>
                </a:ext>
              </a:extLst>
            </p:cNvPr>
            <p:cNvSpPr/>
            <p:nvPr/>
          </p:nvSpPr>
          <p:spPr bwMode="auto">
            <a:xfrm>
              <a:off x="3527886" y="5222154"/>
              <a:ext cx="696585" cy="696585"/>
            </a:xfrm>
            <a:custGeom>
              <a:avLst/>
              <a:gdLst>
                <a:gd name="T0" fmla="*/ 62 w 62"/>
                <a:gd name="T1" fmla="*/ 31 h 62"/>
                <a:gd name="T2" fmla="*/ 31 w 62"/>
                <a:gd name="T3" fmla="*/ 62 h 62"/>
                <a:gd name="T4" fmla="*/ 0 w 62"/>
                <a:gd name="T5" fmla="*/ 31 h 62"/>
                <a:gd name="T6" fmla="*/ 4 w 62"/>
                <a:gd name="T7" fmla="*/ 16 h 62"/>
                <a:gd name="T8" fmla="*/ 31 w 62"/>
                <a:gd name="T9" fmla="*/ 0 h 62"/>
                <a:gd name="T10" fmla="*/ 58 w 62"/>
                <a:gd name="T11" fmla="*/ 16 h 62"/>
                <a:gd name="T12" fmla="*/ 62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26"/>
                    <a:pt x="1" y="21"/>
                    <a:pt x="4" y="16"/>
                  </a:cubicBezTo>
                  <a:cubicBezTo>
                    <a:pt x="9" y="7"/>
                    <a:pt x="19" y="0"/>
                    <a:pt x="31" y="0"/>
                  </a:cubicBezTo>
                  <a:cubicBezTo>
                    <a:pt x="42" y="0"/>
                    <a:pt x="52" y="7"/>
                    <a:pt x="58" y="16"/>
                  </a:cubicBezTo>
                  <a:cubicBezTo>
                    <a:pt x="60" y="21"/>
                    <a:pt x="62" y="26"/>
                    <a:pt x="6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ṩliďé">
              <a:extLst>
                <a:ext uri="{FF2B5EF4-FFF2-40B4-BE49-F238E27FC236}">
                  <a16:creationId xmlns:a16="http://schemas.microsoft.com/office/drawing/2014/main" id="{3B13907C-6057-40B4-8DDA-D7A4EB1AAE64}"/>
                </a:ext>
              </a:extLst>
            </p:cNvPr>
            <p:cNvSpPr/>
            <p:nvPr/>
          </p:nvSpPr>
          <p:spPr bwMode="auto">
            <a:xfrm>
              <a:off x="3350325" y="5017276"/>
              <a:ext cx="1058538" cy="382439"/>
            </a:xfrm>
            <a:custGeom>
              <a:avLst/>
              <a:gdLst>
                <a:gd name="T0" fmla="*/ 94 w 94"/>
                <a:gd name="T1" fmla="*/ 34 h 34"/>
                <a:gd name="T2" fmla="*/ 74 w 94"/>
                <a:gd name="T3" fmla="*/ 34 h 34"/>
                <a:gd name="T4" fmla="*/ 47 w 94"/>
                <a:gd name="T5" fmla="*/ 18 h 34"/>
                <a:gd name="T6" fmla="*/ 20 w 94"/>
                <a:gd name="T7" fmla="*/ 34 h 34"/>
                <a:gd name="T8" fmla="*/ 0 w 94"/>
                <a:gd name="T9" fmla="*/ 34 h 34"/>
                <a:gd name="T10" fmla="*/ 47 w 94"/>
                <a:gd name="T11" fmla="*/ 0 h 34"/>
                <a:gd name="T12" fmla="*/ 94 w 94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34">
                  <a:moveTo>
                    <a:pt x="94" y="34"/>
                  </a:moveTo>
                  <a:cubicBezTo>
                    <a:pt x="74" y="34"/>
                    <a:pt x="74" y="34"/>
                    <a:pt x="74" y="34"/>
                  </a:cubicBezTo>
                  <a:cubicBezTo>
                    <a:pt x="68" y="25"/>
                    <a:pt x="58" y="18"/>
                    <a:pt x="47" y="18"/>
                  </a:cubicBezTo>
                  <a:cubicBezTo>
                    <a:pt x="35" y="18"/>
                    <a:pt x="25" y="25"/>
                    <a:pt x="2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14"/>
                    <a:pt x="25" y="0"/>
                    <a:pt x="47" y="0"/>
                  </a:cubicBezTo>
                  <a:cubicBezTo>
                    <a:pt x="69" y="0"/>
                    <a:pt x="87" y="15"/>
                    <a:pt x="94" y="34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šļidè">
              <a:extLst>
                <a:ext uri="{FF2B5EF4-FFF2-40B4-BE49-F238E27FC236}">
                  <a16:creationId xmlns:a16="http://schemas.microsoft.com/office/drawing/2014/main" id="{F6B4547C-72C6-4F5E-A7C8-0ECDA6750FB0}"/>
                </a:ext>
              </a:extLst>
            </p:cNvPr>
            <p:cNvSpPr/>
            <p:nvPr/>
          </p:nvSpPr>
          <p:spPr bwMode="auto">
            <a:xfrm>
              <a:off x="3316181" y="5399715"/>
              <a:ext cx="1113172" cy="737560"/>
            </a:xfrm>
            <a:custGeom>
              <a:avLst/>
              <a:gdLst>
                <a:gd name="T0" fmla="*/ 99 w 99"/>
                <a:gd name="T1" fmla="*/ 15 h 65"/>
                <a:gd name="T2" fmla="*/ 50 w 99"/>
                <a:gd name="T3" fmla="*/ 65 h 65"/>
                <a:gd name="T4" fmla="*/ 0 w 99"/>
                <a:gd name="T5" fmla="*/ 15 h 65"/>
                <a:gd name="T6" fmla="*/ 3 w 99"/>
                <a:gd name="T7" fmla="*/ 0 h 65"/>
                <a:gd name="T8" fmla="*/ 23 w 99"/>
                <a:gd name="T9" fmla="*/ 0 h 65"/>
                <a:gd name="T10" fmla="*/ 19 w 99"/>
                <a:gd name="T11" fmla="*/ 15 h 65"/>
                <a:gd name="T12" fmla="*/ 50 w 99"/>
                <a:gd name="T13" fmla="*/ 46 h 65"/>
                <a:gd name="T14" fmla="*/ 81 w 99"/>
                <a:gd name="T15" fmla="*/ 15 h 65"/>
                <a:gd name="T16" fmla="*/ 77 w 99"/>
                <a:gd name="T17" fmla="*/ 0 h 65"/>
                <a:gd name="T18" fmla="*/ 97 w 99"/>
                <a:gd name="T19" fmla="*/ 0 h 65"/>
                <a:gd name="T20" fmla="*/ 99 w 99"/>
                <a:gd name="T21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65">
                  <a:moveTo>
                    <a:pt x="99" y="15"/>
                  </a:moveTo>
                  <a:cubicBezTo>
                    <a:pt x="99" y="43"/>
                    <a:pt x="77" y="65"/>
                    <a:pt x="50" y="65"/>
                  </a:cubicBezTo>
                  <a:cubicBezTo>
                    <a:pt x="22" y="65"/>
                    <a:pt x="0" y="43"/>
                    <a:pt x="0" y="15"/>
                  </a:cubicBezTo>
                  <a:cubicBezTo>
                    <a:pt x="0" y="10"/>
                    <a:pt x="1" y="5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5"/>
                    <a:pt x="19" y="10"/>
                    <a:pt x="19" y="15"/>
                  </a:cubicBezTo>
                  <a:cubicBezTo>
                    <a:pt x="19" y="32"/>
                    <a:pt x="33" y="46"/>
                    <a:pt x="50" y="46"/>
                  </a:cubicBezTo>
                  <a:cubicBezTo>
                    <a:pt x="67" y="46"/>
                    <a:pt x="81" y="32"/>
                    <a:pt x="81" y="15"/>
                  </a:cubicBezTo>
                  <a:cubicBezTo>
                    <a:pt x="81" y="10"/>
                    <a:pt x="79" y="5"/>
                    <a:pt x="7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5"/>
                    <a:pt x="99" y="10"/>
                    <a:pt x="99" y="15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ľïdé">
              <a:extLst>
                <a:ext uri="{FF2B5EF4-FFF2-40B4-BE49-F238E27FC236}">
                  <a16:creationId xmlns:a16="http://schemas.microsoft.com/office/drawing/2014/main" id="{A4A2A733-BB41-4B3F-953D-E46A62F90170}"/>
                </a:ext>
              </a:extLst>
            </p:cNvPr>
            <p:cNvSpPr/>
            <p:nvPr/>
          </p:nvSpPr>
          <p:spPr bwMode="auto">
            <a:xfrm>
              <a:off x="8028371" y="5222154"/>
              <a:ext cx="703416" cy="696585"/>
            </a:xfrm>
            <a:custGeom>
              <a:avLst/>
              <a:gdLst>
                <a:gd name="T0" fmla="*/ 62 w 62"/>
                <a:gd name="T1" fmla="*/ 31 h 62"/>
                <a:gd name="T2" fmla="*/ 31 w 62"/>
                <a:gd name="T3" fmla="*/ 62 h 62"/>
                <a:gd name="T4" fmla="*/ 0 w 62"/>
                <a:gd name="T5" fmla="*/ 31 h 62"/>
                <a:gd name="T6" fmla="*/ 3 w 62"/>
                <a:gd name="T7" fmla="*/ 18 h 62"/>
                <a:gd name="T8" fmla="*/ 31 w 62"/>
                <a:gd name="T9" fmla="*/ 0 h 62"/>
                <a:gd name="T10" fmla="*/ 59 w 62"/>
                <a:gd name="T11" fmla="*/ 18 h 62"/>
                <a:gd name="T12" fmla="*/ 62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26"/>
                    <a:pt x="1" y="22"/>
                    <a:pt x="3" y="18"/>
                  </a:cubicBezTo>
                  <a:cubicBezTo>
                    <a:pt x="8" y="7"/>
                    <a:pt x="19" y="0"/>
                    <a:pt x="31" y="0"/>
                  </a:cubicBezTo>
                  <a:cubicBezTo>
                    <a:pt x="43" y="0"/>
                    <a:pt x="54" y="8"/>
                    <a:pt x="59" y="18"/>
                  </a:cubicBezTo>
                  <a:cubicBezTo>
                    <a:pt x="61" y="22"/>
                    <a:pt x="62" y="27"/>
                    <a:pt x="6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şļiḓé">
              <a:extLst>
                <a:ext uri="{FF2B5EF4-FFF2-40B4-BE49-F238E27FC236}">
                  <a16:creationId xmlns:a16="http://schemas.microsoft.com/office/drawing/2014/main" id="{8A8616C4-12F2-4FB2-B64A-95CB418679F8}"/>
                </a:ext>
              </a:extLst>
            </p:cNvPr>
            <p:cNvSpPr/>
            <p:nvPr/>
          </p:nvSpPr>
          <p:spPr bwMode="auto">
            <a:xfrm>
              <a:off x="7823493" y="5017276"/>
              <a:ext cx="1106340" cy="1119999"/>
            </a:xfrm>
            <a:custGeom>
              <a:avLst/>
              <a:gdLst>
                <a:gd name="T0" fmla="*/ 97 w 98"/>
                <a:gd name="T1" fmla="*/ 36 h 99"/>
                <a:gd name="T2" fmla="*/ 49 w 98"/>
                <a:gd name="T3" fmla="*/ 0 h 99"/>
                <a:gd name="T4" fmla="*/ 2 w 98"/>
                <a:gd name="T5" fmla="*/ 36 h 99"/>
                <a:gd name="T6" fmla="*/ 0 w 98"/>
                <a:gd name="T7" fmla="*/ 49 h 99"/>
                <a:gd name="T8" fmla="*/ 49 w 98"/>
                <a:gd name="T9" fmla="*/ 99 h 99"/>
                <a:gd name="T10" fmla="*/ 98 w 98"/>
                <a:gd name="T11" fmla="*/ 49 h 99"/>
                <a:gd name="T12" fmla="*/ 97 w 98"/>
                <a:gd name="T13" fmla="*/ 36 h 99"/>
                <a:gd name="T14" fmla="*/ 49 w 98"/>
                <a:gd name="T15" fmla="*/ 80 h 99"/>
                <a:gd name="T16" fmla="*/ 18 w 98"/>
                <a:gd name="T17" fmla="*/ 49 h 99"/>
                <a:gd name="T18" fmla="*/ 21 w 98"/>
                <a:gd name="T19" fmla="*/ 36 h 99"/>
                <a:gd name="T20" fmla="*/ 49 w 98"/>
                <a:gd name="T21" fmla="*/ 18 h 99"/>
                <a:gd name="T22" fmla="*/ 77 w 98"/>
                <a:gd name="T23" fmla="*/ 36 h 99"/>
                <a:gd name="T24" fmla="*/ 80 w 98"/>
                <a:gd name="T25" fmla="*/ 49 h 99"/>
                <a:gd name="T26" fmla="*/ 49 w 98"/>
                <a:gd name="T27" fmla="*/ 8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99">
                  <a:moveTo>
                    <a:pt x="97" y="36"/>
                  </a:moveTo>
                  <a:cubicBezTo>
                    <a:pt x="91" y="15"/>
                    <a:pt x="72" y="0"/>
                    <a:pt x="49" y="0"/>
                  </a:cubicBezTo>
                  <a:cubicBezTo>
                    <a:pt x="27" y="0"/>
                    <a:pt x="8" y="15"/>
                    <a:pt x="2" y="36"/>
                  </a:cubicBezTo>
                  <a:cubicBezTo>
                    <a:pt x="1" y="40"/>
                    <a:pt x="0" y="45"/>
                    <a:pt x="0" y="49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76" y="99"/>
                    <a:pt x="98" y="77"/>
                    <a:pt x="98" y="49"/>
                  </a:cubicBezTo>
                  <a:cubicBezTo>
                    <a:pt x="98" y="45"/>
                    <a:pt x="98" y="40"/>
                    <a:pt x="97" y="36"/>
                  </a:cubicBezTo>
                  <a:close/>
                  <a:moveTo>
                    <a:pt x="49" y="80"/>
                  </a:moveTo>
                  <a:cubicBezTo>
                    <a:pt x="32" y="80"/>
                    <a:pt x="18" y="66"/>
                    <a:pt x="18" y="49"/>
                  </a:cubicBezTo>
                  <a:cubicBezTo>
                    <a:pt x="18" y="44"/>
                    <a:pt x="19" y="40"/>
                    <a:pt x="21" y="36"/>
                  </a:cubicBezTo>
                  <a:cubicBezTo>
                    <a:pt x="26" y="25"/>
                    <a:pt x="37" y="18"/>
                    <a:pt x="49" y="18"/>
                  </a:cubicBezTo>
                  <a:cubicBezTo>
                    <a:pt x="61" y="18"/>
                    <a:pt x="72" y="26"/>
                    <a:pt x="77" y="36"/>
                  </a:cubicBezTo>
                  <a:cubicBezTo>
                    <a:pt x="79" y="40"/>
                    <a:pt x="80" y="45"/>
                    <a:pt x="80" y="49"/>
                  </a:cubicBezTo>
                  <a:cubicBezTo>
                    <a:pt x="80" y="66"/>
                    <a:pt x="66" y="80"/>
                    <a:pt x="49" y="80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ḷïḓê">
              <a:extLst>
                <a:ext uri="{FF2B5EF4-FFF2-40B4-BE49-F238E27FC236}">
                  <a16:creationId xmlns:a16="http://schemas.microsoft.com/office/drawing/2014/main" id="{139F9936-1213-4533-B1B1-9109304D6DBB}"/>
                </a:ext>
              </a:extLst>
            </p:cNvPr>
            <p:cNvSpPr/>
            <p:nvPr/>
          </p:nvSpPr>
          <p:spPr bwMode="auto">
            <a:xfrm>
              <a:off x="3234230" y="2831912"/>
              <a:ext cx="6016582" cy="1038048"/>
            </a:xfrm>
            <a:prstGeom prst="rect">
              <a:avLst/>
            </a:pr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ļïḋe">
              <a:extLst>
                <a:ext uri="{FF2B5EF4-FFF2-40B4-BE49-F238E27FC236}">
                  <a16:creationId xmlns:a16="http://schemas.microsoft.com/office/drawing/2014/main" id="{2D230F47-60F4-4D14-BE51-4C02505D0D09}"/>
                </a:ext>
              </a:extLst>
            </p:cNvPr>
            <p:cNvSpPr/>
            <p:nvPr/>
          </p:nvSpPr>
          <p:spPr bwMode="auto">
            <a:xfrm>
              <a:off x="4483982" y="4061179"/>
              <a:ext cx="928780" cy="1352194"/>
            </a:xfrm>
            <a:custGeom>
              <a:avLst/>
              <a:gdLst>
                <a:gd name="T0" fmla="*/ 136 w 136"/>
                <a:gd name="T1" fmla="*/ 0 h 198"/>
                <a:gd name="T2" fmla="*/ 136 w 136"/>
                <a:gd name="T3" fmla="*/ 198 h 198"/>
                <a:gd name="T4" fmla="*/ 131 w 136"/>
                <a:gd name="T5" fmla="*/ 198 h 198"/>
                <a:gd name="T6" fmla="*/ 0 w 136"/>
                <a:gd name="T7" fmla="*/ 196 h 198"/>
                <a:gd name="T8" fmla="*/ 0 w 136"/>
                <a:gd name="T9" fmla="*/ 0 h 198"/>
                <a:gd name="T10" fmla="*/ 136 w 136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98">
                  <a:moveTo>
                    <a:pt x="136" y="0"/>
                  </a:moveTo>
                  <a:lnTo>
                    <a:pt x="136" y="198"/>
                  </a:lnTo>
                  <a:lnTo>
                    <a:pt x="131" y="198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ṥḷïḍè">
              <a:extLst>
                <a:ext uri="{FF2B5EF4-FFF2-40B4-BE49-F238E27FC236}">
                  <a16:creationId xmlns:a16="http://schemas.microsoft.com/office/drawing/2014/main" id="{37D8F1CB-8C98-4068-9DFE-86C16FBCFDAC}"/>
                </a:ext>
              </a:extLst>
            </p:cNvPr>
            <p:cNvSpPr/>
            <p:nvPr/>
          </p:nvSpPr>
          <p:spPr bwMode="auto">
            <a:xfrm>
              <a:off x="4306422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ṥļiḍé">
              <a:extLst>
                <a:ext uri="{FF2B5EF4-FFF2-40B4-BE49-F238E27FC236}">
                  <a16:creationId xmlns:a16="http://schemas.microsoft.com/office/drawing/2014/main" id="{834608C3-B6BF-4CCF-90FF-FEF8B74C0602}"/>
                </a:ext>
              </a:extLst>
            </p:cNvPr>
            <p:cNvSpPr/>
            <p:nvPr/>
          </p:nvSpPr>
          <p:spPr bwMode="auto">
            <a:xfrm>
              <a:off x="3165937" y="4027031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ļîḑé">
              <a:extLst>
                <a:ext uri="{FF2B5EF4-FFF2-40B4-BE49-F238E27FC236}">
                  <a16:creationId xmlns:a16="http://schemas.microsoft.com/office/drawing/2014/main" id="{68F3397D-A032-4B0D-B751-E1F40F32BBE6}"/>
                </a:ext>
              </a:extLst>
            </p:cNvPr>
            <p:cNvSpPr/>
            <p:nvPr/>
          </p:nvSpPr>
          <p:spPr bwMode="auto">
            <a:xfrm>
              <a:off x="5535689" y="4027031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ḷïḋe">
              <a:extLst>
                <a:ext uri="{FF2B5EF4-FFF2-40B4-BE49-F238E27FC236}">
                  <a16:creationId xmlns:a16="http://schemas.microsoft.com/office/drawing/2014/main" id="{8F99F6C7-FC51-4FA4-A335-8DF5C9AF8A38}"/>
                </a:ext>
              </a:extLst>
            </p:cNvPr>
            <p:cNvSpPr/>
            <p:nvPr/>
          </p:nvSpPr>
          <p:spPr bwMode="auto">
            <a:xfrm>
              <a:off x="5535689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ŝ1îḋé">
              <a:extLst>
                <a:ext uri="{FF2B5EF4-FFF2-40B4-BE49-F238E27FC236}">
                  <a16:creationId xmlns:a16="http://schemas.microsoft.com/office/drawing/2014/main" id="{4A02E43C-3994-4C33-B168-0937265361FA}"/>
                </a:ext>
              </a:extLst>
            </p:cNvPr>
            <p:cNvSpPr/>
            <p:nvPr/>
          </p:nvSpPr>
          <p:spPr bwMode="auto">
            <a:xfrm>
              <a:off x="6764956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ṧḻiḑé">
              <a:extLst>
                <a:ext uri="{FF2B5EF4-FFF2-40B4-BE49-F238E27FC236}">
                  <a16:creationId xmlns:a16="http://schemas.microsoft.com/office/drawing/2014/main" id="{F6F8A6BB-6763-4AC0-9C0A-20724E64B5D1}"/>
                </a:ext>
              </a:extLst>
            </p:cNvPr>
            <p:cNvSpPr/>
            <p:nvPr/>
          </p:nvSpPr>
          <p:spPr bwMode="auto">
            <a:xfrm>
              <a:off x="6764956" y="4027031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ṣļide">
              <a:extLst>
                <a:ext uri="{FF2B5EF4-FFF2-40B4-BE49-F238E27FC236}">
                  <a16:creationId xmlns:a16="http://schemas.microsoft.com/office/drawing/2014/main" id="{4778D3E6-B267-4842-9485-E9C4D7C847BD}"/>
                </a:ext>
              </a:extLst>
            </p:cNvPr>
            <p:cNvSpPr/>
            <p:nvPr/>
          </p:nvSpPr>
          <p:spPr bwMode="auto">
            <a:xfrm>
              <a:off x="8007881" y="1773375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ṧliḍê">
              <a:extLst>
                <a:ext uri="{FF2B5EF4-FFF2-40B4-BE49-F238E27FC236}">
                  <a16:creationId xmlns:a16="http://schemas.microsoft.com/office/drawing/2014/main" id="{15F31BE0-A3CF-4F4B-B8B5-C17F4259FC44}"/>
                </a:ext>
              </a:extLst>
            </p:cNvPr>
            <p:cNvSpPr/>
            <p:nvPr/>
          </p:nvSpPr>
          <p:spPr bwMode="auto">
            <a:xfrm>
              <a:off x="8007881" y="4027031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" name="TextBox 9">
            <a:extLst>
              <a:ext uri="{FF2B5EF4-FFF2-40B4-BE49-F238E27FC236}">
                <a16:creationId xmlns:a16="http://schemas.microsoft.com/office/drawing/2014/main" id="{787861C0-D359-4C41-BC12-D2898193E848}"/>
              </a:ext>
            </a:extLst>
          </p:cNvPr>
          <p:cNvSpPr txBox="1"/>
          <p:nvPr/>
        </p:nvSpPr>
        <p:spPr>
          <a:xfrm>
            <a:off x="1502085" y="2272145"/>
            <a:ext cx="2851395" cy="1156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闵行校区校园巴士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闵行校区环线，从菁菁堂出发，分顺时针、逆时针两条线路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75A81176-E5AA-4B37-A85D-726F6459A894}"/>
              </a:ext>
            </a:extLst>
          </p:cNvPr>
          <p:cNvSpPr txBox="1"/>
          <p:nvPr/>
        </p:nvSpPr>
        <p:spPr>
          <a:xfrm>
            <a:off x="7904877" y="4553561"/>
            <a:ext cx="2469209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闵行至七宝校区间班车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往返于闵行校区和七宝校区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ts val="1600"/>
              </a:lnSpc>
            </a:pP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B9F73948-11D5-4918-A32C-F22D4489D055}"/>
              </a:ext>
            </a:extLst>
          </p:cNvPr>
          <p:cNvSpPr txBox="1"/>
          <p:nvPr/>
        </p:nvSpPr>
        <p:spPr>
          <a:xfrm>
            <a:off x="7904878" y="2272145"/>
            <a:ext cx="2562877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闵行至徐汇校区间班车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往返于闵行校区和徐汇校区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ts val="1600"/>
              </a:lnSpc>
            </a:pP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167A8618-06F4-4AB9-A04C-A9A56459FC6C}"/>
              </a:ext>
            </a:extLst>
          </p:cNvPr>
          <p:cNvSpPr txBox="1"/>
          <p:nvPr/>
        </p:nvSpPr>
        <p:spPr>
          <a:xfrm>
            <a:off x="1455832" y="4156775"/>
            <a:ext cx="2574528" cy="13593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路交大区间车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早高峰和晚高峰期间运行的到达东川路地铁站的班次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ts val="1600"/>
              </a:lnSpc>
            </a:pP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646FFF-4361-4F94-B04D-F15409FCC054}"/>
              </a:ext>
            </a:extLst>
          </p:cNvPr>
          <p:cNvSpPr txBox="1"/>
          <p:nvPr/>
        </p:nvSpPr>
        <p:spPr>
          <a:xfrm>
            <a:off x="7904877" y="3412853"/>
            <a:ext cx="2562877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闵行至卢湾校区间班车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往返于闵行校区和卢湾校区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170">
              <a:lnSpc>
                <a:spcPts val="1600"/>
              </a:lnSpc>
            </a:pP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086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项目背景及需求分析 </a:t>
            </a:r>
            <a:r>
              <a:rPr lang="en-US" altLang="zh-CN" dirty="0"/>
              <a:t>– </a:t>
            </a:r>
            <a:r>
              <a:rPr lang="zh-CN" altLang="en-US" dirty="0"/>
              <a:t>项目必要性分析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F622C7-571A-4136-803E-D4C82950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00" y="2016312"/>
            <a:ext cx="1214566" cy="12145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4DF78C-17F0-464D-B124-6CB1BDD0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4"/>
          <a:stretch>
            <a:fillRect/>
          </a:stretch>
        </p:blipFill>
        <p:spPr>
          <a:xfrm>
            <a:off x="655455" y="4306463"/>
            <a:ext cx="1019466" cy="1048332"/>
          </a:xfrm>
          <a:custGeom>
            <a:avLst/>
            <a:gdLst>
              <a:gd name="connsiteX0" fmla="*/ 666666 w 1296618"/>
              <a:gd name="connsiteY0" fmla="*/ 0 h 1333332"/>
              <a:gd name="connsiteX1" fmla="*/ 1280942 w 1296618"/>
              <a:gd name="connsiteY1" fmla="*/ 407170 h 1333332"/>
              <a:gd name="connsiteX2" fmla="*/ 1296618 w 1296618"/>
              <a:gd name="connsiteY2" fmla="*/ 457670 h 1333332"/>
              <a:gd name="connsiteX3" fmla="*/ 1296618 w 1296618"/>
              <a:gd name="connsiteY3" fmla="*/ 875663 h 1333332"/>
              <a:gd name="connsiteX4" fmla="*/ 1280942 w 1296618"/>
              <a:gd name="connsiteY4" fmla="*/ 926163 h 1333332"/>
              <a:gd name="connsiteX5" fmla="*/ 666666 w 1296618"/>
              <a:gd name="connsiteY5" fmla="*/ 1333332 h 1333332"/>
              <a:gd name="connsiteX6" fmla="*/ 0 w 1296618"/>
              <a:gd name="connsiteY6" fmla="*/ 666666 h 1333332"/>
              <a:gd name="connsiteX7" fmla="*/ 666666 w 1296618"/>
              <a:gd name="connsiteY7" fmla="*/ 0 h 133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6618" h="1333332">
                <a:moveTo>
                  <a:pt x="666666" y="0"/>
                </a:moveTo>
                <a:cubicBezTo>
                  <a:pt x="942808" y="0"/>
                  <a:pt x="1179737" y="167893"/>
                  <a:pt x="1280942" y="407170"/>
                </a:cubicBezTo>
                <a:lnTo>
                  <a:pt x="1296618" y="457670"/>
                </a:lnTo>
                <a:lnTo>
                  <a:pt x="1296618" y="875663"/>
                </a:lnTo>
                <a:lnTo>
                  <a:pt x="1280942" y="926163"/>
                </a:lnTo>
                <a:cubicBezTo>
                  <a:pt x="1179737" y="1165439"/>
                  <a:pt x="942808" y="1333332"/>
                  <a:pt x="666666" y="1333332"/>
                </a:cubicBezTo>
                <a:cubicBezTo>
                  <a:pt x="298477" y="1333332"/>
                  <a:pt x="0" y="1034855"/>
                  <a:pt x="0" y="666666"/>
                </a:cubicBezTo>
                <a:cubicBezTo>
                  <a:pt x="0" y="298477"/>
                  <a:pt x="298477" y="0"/>
                  <a:pt x="666666" y="0"/>
                </a:cubicBezTo>
                <a:close/>
              </a:path>
            </a:pathLst>
          </a:cu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4CBF1AF-1624-496D-9392-802DFDADC361}"/>
              </a:ext>
            </a:extLst>
          </p:cNvPr>
          <p:cNvGrpSpPr/>
          <p:nvPr/>
        </p:nvGrpSpPr>
        <p:grpSpPr>
          <a:xfrm>
            <a:off x="7270390" y="4400485"/>
            <a:ext cx="4244708" cy="928429"/>
            <a:chOff x="1643449" y="5200522"/>
            <a:chExt cx="3892378" cy="928429"/>
          </a:xfrm>
        </p:grpSpPr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8935604C-4507-4BE0-9B75-F34CE159D394}"/>
                </a:ext>
              </a:extLst>
            </p:cNvPr>
            <p:cNvSpPr/>
            <p:nvPr/>
          </p:nvSpPr>
          <p:spPr bwMode="auto">
            <a:xfrm>
              <a:off x="1643449" y="5200522"/>
              <a:ext cx="3892378" cy="92842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7F3DC38-40D8-409A-87B6-90A6DC46C450}"/>
                </a:ext>
              </a:extLst>
            </p:cNvPr>
            <p:cNvSpPr txBox="1"/>
            <p:nvPr/>
          </p:nvSpPr>
          <p:spPr>
            <a:xfrm>
              <a:off x="1851536" y="5403126"/>
              <a:ext cx="3462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等车时间漫长而无意义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ADD2580-1F8D-4588-9565-AC907AB67A76}"/>
              </a:ext>
            </a:extLst>
          </p:cNvPr>
          <p:cNvGrpSpPr/>
          <p:nvPr/>
        </p:nvGrpSpPr>
        <p:grpSpPr>
          <a:xfrm>
            <a:off x="7256094" y="2344836"/>
            <a:ext cx="4244708" cy="928429"/>
            <a:chOff x="1643449" y="5200522"/>
            <a:chExt cx="3892378" cy="928429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6ED56EFB-4FE4-45CC-9C7B-0389D07FACEF}"/>
                </a:ext>
              </a:extLst>
            </p:cNvPr>
            <p:cNvSpPr/>
            <p:nvPr/>
          </p:nvSpPr>
          <p:spPr bwMode="auto">
            <a:xfrm>
              <a:off x="1643449" y="5200522"/>
              <a:ext cx="3892378" cy="92842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0B974546-8ECC-4185-BC6C-6652C828F5CE}"/>
                </a:ext>
              </a:extLst>
            </p:cNvPr>
            <p:cNvSpPr txBox="1"/>
            <p:nvPr/>
          </p:nvSpPr>
          <p:spPr>
            <a:xfrm>
              <a:off x="1694846" y="5403126"/>
              <a:ext cx="3775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/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实时信息交互措施缺乏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DF4BD3-8947-47B4-B644-773FDFF2EB4A}"/>
              </a:ext>
            </a:extLst>
          </p:cNvPr>
          <p:cNvGrpSpPr/>
          <p:nvPr/>
        </p:nvGrpSpPr>
        <p:grpSpPr>
          <a:xfrm>
            <a:off x="1963010" y="1583686"/>
            <a:ext cx="4244708" cy="2430991"/>
            <a:chOff x="2566281" y="1615370"/>
            <a:chExt cx="4244708" cy="243099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D9E3E52-03A9-4E8A-B63A-44CED3B12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6281" y="1615370"/>
              <a:ext cx="4244708" cy="2430991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254BBF3-476B-41FA-A061-207398CDF101}"/>
                </a:ext>
              </a:extLst>
            </p:cNvPr>
            <p:cNvCxnSpPr>
              <a:cxnSpLocks/>
            </p:cNvCxnSpPr>
            <p:nvPr/>
          </p:nvCxnSpPr>
          <p:spPr>
            <a:xfrm>
              <a:off x="2596867" y="1926666"/>
              <a:ext cx="337567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4F820FD-63EE-4BB0-A266-E313D6473C12}"/>
                </a:ext>
              </a:extLst>
            </p:cNvPr>
            <p:cNvCxnSpPr>
              <a:cxnSpLocks/>
            </p:cNvCxnSpPr>
            <p:nvPr/>
          </p:nvCxnSpPr>
          <p:spPr>
            <a:xfrm>
              <a:off x="2566281" y="2183238"/>
              <a:ext cx="306345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3122469-0CFF-4AFE-85DE-05741B591AA0}"/>
              </a:ext>
            </a:extLst>
          </p:cNvPr>
          <p:cNvGrpSpPr/>
          <p:nvPr/>
        </p:nvGrpSpPr>
        <p:grpSpPr>
          <a:xfrm>
            <a:off x="1963010" y="4306463"/>
            <a:ext cx="4221846" cy="1562235"/>
            <a:chOff x="-639302" y="3684296"/>
            <a:chExt cx="4221846" cy="156223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1045A32-53AB-4A5D-A293-59103B511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39302" y="3684296"/>
              <a:ext cx="4221846" cy="1562235"/>
            </a:xfrm>
            <a:prstGeom prst="rect">
              <a:avLst/>
            </a:prstGeom>
          </p:spPr>
        </p:pic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ABDFD95-C55E-4439-AE25-FDDB47743FAF}"/>
                </a:ext>
              </a:extLst>
            </p:cNvPr>
            <p:cNvCxnSpPr>
              <a:cxnSpLocks/>
            </p:cNvCxnSpPr>
            <p:nvPr/>
          </p:nvCxnSpPr>
          <p:spPr>
            <a:xfrm>
              <a:off x="-554124" y="3930464"/>
              <a:ext cx="372558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B4BF23-9FB0-4A4E-8942-7D71CD8709AB}"/>
              </a:ext>
            </a:extLst>
          </p:cNvPr>
          <p:cNvGrpSpPr/>
          <p:nvPr/>
        </p:nvGrpSpPr>
        <p:grpSpPr>
          <a:xfrm>
            <a:off x="6411779" y="4569769"/>
            <a:ext cx="631688" cy="636784"/>
            <a:chOff x="3041651" y="3326606"/>
            <a:chExt cx="631825" cy="636588"/>
          </a:xfrm>
        </p:grpSpPr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FF6DA6E9-9BC3-4DC9-A2D7-3BA7108E7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C00002"/>
            </a:solidFill>
            <a:ln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846927CC-AE26-49F1-A6E2-15C0BEA8E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E95D895D-A6FF-41C0-ABE9-A4C2C3456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55389D-73F1-4418-8AF6-52AE59C7E734}"/>
              </a:ext>
            </a:extLst>
          </p:cNvPr>
          <p:cNvGrpSpPr/>
          <p:nvPr/>
        </p:nvGrpSpPr>
        <p:grpSpPr>
          <a:xfrm>
            <a:off x="6416062" y="2494629"/>
            <a:ext cx="631688" cy="636784"/>
            <a:chOff x="3041651" y="3326606"/>
            <a:chExt cx="631825" cy="636588"/>
          </a:xfrm>
        </p:grpSpPr>
        <p:sp>
          <p:nvSpPr>
            <p:cNvPr id="29" name="Oval 9">
              <a:extLst>
                <a:ext uri="{FF2B5EF4-FFF2-40B4-BE49-F238E27FC236}">
                  <a16:creationId xmlns:a16="http://schemas.microsoft.com/office/drawing/2014/main" id="{1B7F27C4-10F0-40EB-A2A7-036C3161A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C00002"/>
            </a:solidFill>
            <a:ln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25A4963A-76E6-474B-945B-D914BF712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A6BB0B90-36BD-4903-88CA-39CE07553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42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项目背景及需求分析 </a:t>
            </a:r>
            <a:r>
              <a:rPr lang="en-US" altLang="zh-CN" dirty="0"/>
              <a:t>– </a:t>
            </a:r>
            <a:r>
              <a:rPr lang="zh-CN" altLang="en-US" dirty="0"/>
              <a:t>项目可行性分析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C2FD19F-7537-4478-8D80-2771BAD3A066}"/>
              </a:ext>
            </a:extLst>
          </p:cNvPr>
          <p:cNvGrpSpPr/>
          <p:nvPr/>
        </p:nvGrpSpPr>
        <p:grpSpPr>
          <a:xfrm>
            <a:off x="2147281" y="3170598"/>
            <a:ext cx="6110095" cy="679289"/>
            <a:chOff x="1806989" y="1485993"/>
            <a:chExt cx="6110095" cy="679289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5FA25CC-A632-470B-84AB-6EE102760605}"/>
                </a:ext>
              </a:extLst>
            </p:cNvPr>
            <p:cNvGrpSpPr/>
            <p:nvPr/>
          </p:nvGrpSpPr>
          <p:grpSpPr>
            <a:xfrm>
              <a:off x="1806989" y="1485993"/>
              <a:ext cx="6110095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圆角矩形 35">
                <a:extLst>
                  <a:ext uri="{FF2B5EF4-FFF2-40B4-BE49-F238E27FC236}">
                    <a16:creationId xmlns:a16="http://schemas.microsoft.com/office/drawing/2014/main" id="{9F99D836-1BD5-47C9-A58F-C99ABF90B1B2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9" name="圆角矩形 36">
                <a:extLst>
                  <a:ext uri="{FF2B5EF4-FFF2-40B4-BE49-F238E27FC236}">
                    <a16:creationId xmlns:a16="http://schemas.microsoft.com/office/drawing/2014/main" id="{A0C384A9-DB83-4E6C-834A-6F9BE607779E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4263680-FCD2-4D47-B69E-BEA6870C6064}"/>
                </a:ext>
              </a:extLst>
            </p:cNvPr>
            <p:cNvSpPr/>
            <p:nvPr/>
          </p:nvSpPr>
          <p:spPr>
            <a:xfrm>
              <a:off x="2093778" y="1648099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TextBox 75">
              <a:extLst>
                <a:ext uri="{FF2B5EF4-FFF2-40B4-BE49-F238E27FC236}">
                  <a16:creationId xmlns:a16="http://schemas.microsoft.com/office/drawing/2014/main" id="{CFC2D116-4CDD-490E-9DDA-D2613A8388A2}"/>
                </a:ext>
              </a:extLst>
            </p:cNvPr>
            <p:cNvSpPr txBox="1"/>
            <p:nvPr/>
          </p:nvSpPr>
          <p:spPr>
            <a:xfrm>
              <a:off x="2353387" y="1635937"/>
              <a:ext cx="53900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   获得稳定的用户群体相对容易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D42C467-21CF-452B-86E8-42BC5842FC3D}"/>
              </a:ext>
            </a:extLst>
          </p:cNvPr>
          <p:cNvGrpSpPr/>
          <p:nvPr/>
        </p:nvGrpSpPr>
        <p:grpSpPr>
          <a:xfrm>
            <a:off x="2147281" y="1997663"/>
            <a:ext cx="7671827" cy="679289"/>
            <a:chOff x="2116691" y="4290967"/>
            <a:chExt cx="7671827" cy="679289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224CD55-A76B-420E-A3EC-A6A41B227374}"/>
                </a:ext>
              </a:extLst>
            </p:cNvPr>
            <p:cNvGrpSpPr/>
            <p:nvPr/>
          </p:nvGrpSpPr>
          <p:grpSpPr>
            <a:xfrm>
              <a:off x="2116691" y="4290967"/>
              <a:ext cx="7671827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圆角矩形 35">
                <a:extLst>
                  <a:ext uri="{FF2B5EF4-FFF2-40B4-BE49-F238E27FC236}">
                    <a16:creationId xmlns:a16="http://schemas.microsoft.com/office/drawing/2014/main" id="{4BD18DED-678A-46D4-97DC-A0886CC52C4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69" name="圆角矩形 36">
                <a:extLst>
                  <a:ext uri="{FF2B5EF4-FFF2-40B4-BE49-F238E27FC236}">
                    <a16:creationId xmlns:a16="http://schemas.microsoft.com/office/drawing/2014/main" id="{9BF81CD7-4DC0-4D92-A5BE-BF74A0356823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EEA29389-2BB2-42DC-BDBF-A14E453D188D}"/>
                </a:ext>
              </a:extLst>
            </p:cNvPr>
            <p:cNvSpPr/>
            <p:nvPr/>
          </p:nvSpPr>
          <p:spPr>
            <a:xfrm>
              <a:off x="2403481" y="4453073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" name="TextBox 75">
              <a:extLst>
                <a:ext uri="{FF2B5EF4-FFF2-40B4-BE49-F238E27FC236}">
                  <a16:creationId xmlns:a16="http://schemas.microsoft.com/office/drawing/2014/main" id="{A9250AB2-A1CF-4ADC-991A-85855E656ABA}"/>
                </a:ext>
              </a:extLst>
            </p:cNvPr>
            <p:cNvSpPr txBox="1"/>
            <p:nvPr/>
          </p:nvSpPr>
          <p:spPr>
            <a:xfrm>
              <a:off x="2663090" y="4440911"/>
              <a:ext cx="678185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   暂时没有为交大量身定制的一站式校园巴士</a:t>
              </a:r>
              <a:r>
                <a:rPr lang="en-US" altLang="zh-CN" sz="2400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APP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A407EA0-00E3-4E2D-B55C-64CD91BF9A15}"/>
              </a:ext>
            </a:extLst>
          </p:cNvPr>
          <p:cNvGrpSpPr/>
          <p:nvPr/>
        </p:nvGrpSpPr>
        <p:grpSpPr>
          <a:xfrm>
            <a:off x="2147281" y="4343533"/>
            <a:ext cx="6110095" cy="679289"/>
            <a:chOff x="1806989" y="1485993"/>
            <a:chExt cx="6110095" cy="679289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11DE411-F09F-4023-BE6B-8DCEA5ED1186}"/>
                </a:ext>
              </a:extLst>
            </p:cNvPr>
            <p:cNvGrpSpPr/>
            <p:nvPr/>
          </p:nvGrpSpPr>
          <p:grpSpPr>
            <a:xfrm>
              <a:off x="1806989" y="1485993"/>
              <a:ext cx="6110095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圆角矩形 35">
                <a:extLst>
                  <a:ext uri="{FF2B5EF4-FFF2-40B4-BE49-F238E27FC236}">
                    <a16:creationId xmlns:a16="http://schemas.microsoft.com/office/drawing/2014/main" id="{E97C7865-71D7-4333-86E8-3CE1DDEBADF6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5" name="圆角矩形 36">
                <a:extLst>
                  <a:ext uri="{FF2B5EF4-FFF2-40B4-BE49-F238E27FC236}">
                    <a16:creationId xmlns:a16="http://schemas.microsoft.com/office/drawing/2014/main" id="{2F3D0DBD-5227-489B-ACFA-9568F529805B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3DDCB627-DAC8-477D-AA68-A13FF9E236E1}"/>
                </a:ext>
              </a:extLst>
            </p:cNvPr>
            <p:cNvSpPr/>
            <p:nvPr/>
          </p:nvSpPr>
          <p:spPr>
            <a:xfrm>
              <a:off x="2093778" y="1648099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" name="TextBox 75">
              <a:extLst>
                <a:ext uri="{FF2B5EF4-FFF2-40B4-BE49-F238E27FC236}">
                  <a16:creationId xmlns:a16="http://schemas.microsoft.com/office/drawing/2014/main" id="{7F7D9A95-8940-4FDA-98A0-145E4D32F822}"/>
                </a:ext>
              </a:extLst>
            </p:cNvPr>
            <p:cNvSpPr txBox="1"/>
            <p:nvPr/>
          </p:nvSpPr>
          <p:spPr>
            <a:xfrm>
              <a:off x="2353387" y="1635937"/>
              <a:ext cx="53900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/>
                  <a:ea typeface="微软雅黑"/>
                </a:rPr>
                <a:t>   获得校方的支持相对容易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4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3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项目功能概述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altLang="zh-CN" sz="26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6339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287337"/>
            <a:ext cx="10972800" cy="46606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项目功能概述 </a:t>
            </a:r>
            <a:r>
              <a:rPr lang="en-US" altLang="zh-CN" dirty="0"/>
              <a:t>– </a:t>
            </a:r>
            <a:r>
              <a:rPr lang="zh-CN" altLang="en-US" dirty="0"/>
              <a:t>用户画像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26771" y="4454950"/>
            <a:ext cx="2472104" cy="695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所有有乘坐校园巴士需求的上海交通大学在校学生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8508" y="4487522"/>
            <a:ext cx="2472104" cy="695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所有有乘坐校园巴士需求的上海交通大学在校教职工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851" y="4629933"/>
            <a:ext cx="1920213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170">
              <a:lnSpc>
                <a:spcPts val="16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驾驶校园巴士的所有司机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947313" y="3767859"/>
            <a:ext cx="1983316" cy="484717"/>
            <a:chOff x="852265" y="3147814"/>
            <a:chExt cx="1487487" cy="363538"/>
          </a:xfrm>
        </p:grpSpPr>
        <p:sp>
          <p:nvSpPr>
            <p:cNvPr id="27" name="Freeform 6"/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7"/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78498" y="3171871"/>
              <a:ext cx="890738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学  生</a:t>
              </a: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AFC675C1-AEAC-41CC-B0C6-D150139B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93833" y="1937164"/>
            <a:ext cx="1641455" cy="1539922"/>
          </a:xfrm>
          <a:custGeom>
            <a:avLst/>
            <a:gdLst>
              <a:gd name="connsiteX0" fmla="*/ 186105 w 1813072"/>
              <a:gd name="connsiteY0" fmla="*/ 0 h 1661983"/>
              <a:gd name="connsiteX1" fmla="*/ 1597739 w 1813072"/>
              <a:gd name="connsiteY1" fmla="*/ 0 h 1661983"/>
              <a:gd name="connsiteX2" fmla="*/ 1637410 w 1813072"/>
              <a:gd name="connsiteY2" fmla="*/ 36250 h 1661983"/>
              <a:gd name="connsiteX3" fmla="*/ 1766146 w 1813072"/>
              <a:gd name="connsiteY3" fmla="*/ 193123 h 1661983"/>
              <a:gd name="connsiteX4" fmla="*/ 1813072 w 1813072"/>
              <a:gd name="connsiteY4" fmla="*/ 270783 h 1661983"/>
              <a:gd name="connsiteX5" fmla="*/ 1813072 w 1813072"/>
              <a:gd name="connsiteY5" fmla="*/ 1300749 h 1661983"/>
              <a:gd name="connsiteX6" fmla="*/ 1766146 w 1813072"/>
              <a:gd name="connsiteY6" fmla="*/ 1378409 h 1661983"/>
              <a:gd name="connsiteX7" fmla="*/ 1562541 w 1813072"/>
              <a:gd name="connsiteY7" fmla="*/ 1603695 h 1661983"/>
              <a:gd name="connsiteX8" fmla="*/ 1485013 w 1813072"/>
              <a:gd name="connsiteY8" fmla="*/ 1661983 h 1661983"/>
              <a:gd name="connsiteX9" fmla="*/ 298832 w 1813072"/>
              <a:gd name="connsiteY9" fmla="*/ 1661983 h 1661983"/>
              <a:gd name="connsiteX10" fmla="*/ 221303 w 1813072"/>
              <a:gd name="connsiteY10" fmla="*/ 1603695 h 1661983"/>
              <a:gd name="connsiteX11" fmla="*/ 17698 w 1813072"/>
              <a:gd name="connsiteY11" fmla="*/ 1378409 h 1661983"/>
              <a:gd name="connsiteX12" fmla="*/ 0 w 1813072"/>
              <a:gd name="connsiteY12" fmla="*/ 1349120 h 1661983"/>
              <a:gd name="connsiteX13" fmla="*/ 0 w 1813072"/>
              <a:gd name="connsiteY13" fmla="*/ 222413 h 1661983"/>
              <a:gd name="connsiteX14" fmla="*/ 17698 w 1813072"/>
              <a:gd name="connsiteY14" fmla="*/ 193123 h 1661983"/>
              <a:gd name="connsiteX15" fmla="*/ 146435 w 1813072"/>
              <a:gd name="connsiteY15" fmla="*/ 36250 h 166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3072" h="1661983">
                <a:moveTo>
                  <a:pt x="186105" y="0"/>
                </a:moveTo>
                <a:lnTo>
                  <a:pt x="1597739" y="0"/>
                </a:lnTo>
                <a:lnTo>
                  <a:pt x="1637410" y="36250"/>
                </a:lnTo>
                <a:cubicBezTo>
                  <a:pt x="1685106" y="84204"/>
                  <a:pt x="1728254" y="136732"/>
                  <a:pt x="1766146" y="193123"/>
                </a:cubicBezTo>
                <a:lnTo>
                  <a:pt x="1813072" y="270783"/>
                </a:lnTo>
                <a:lnTo>
                  <a:pt x="1813072" y="1300749"/>
                </a:lnTo>
                <a:lnTo>
                  <a:pt x="1766146" y="1378409"/>
                </a:lnTo>
                <a:cubicBezTo>
                  <a:pt x="1709308" y="1462996"/>
                  <a:pt x="1640645" y="1538890"/>
                  <a:pt x="1562541" y="1603695"/>
                </a:cubicBezTo>
                <a:lnTo>
                  <a:pt x="1485013" y="1661983"/>
                </a:lnTo>
                <a:lnTo>
                  <a:pt x="298832" y="1661983"/>
                </a:lnTo>
                <a:lnTo>
                  <a:pt x="221303" y="1603695"/>
                </a:lnTo>
                <a:cubicBezTo>
                  <a:pt x="143200" y="1538890"/>
                  <a:pt x="74537" y="1462996"/>
                  <a:pt x="17698" y="1378409"/>
                </a:cubicBezTo>
                <a:lnTo>
                  <a:pt x="0" y="1349120"/>
                </a:lnTo>
                <a:lnTo>
                  <a:pt x="0" y="222413"/>
                </a:lnTo>
                <a:lnTo>
                  <a:pt x="17698" y="193123"/>
                </a:lnTo>
                <a:cubicBezTo>
                  <a:pt x="55590" y="136732"/>
                  <a:pt x="98738" y="84204"/>
                  <a:pt x="146435" y="36250"/>
                </a:cubicBezTo>
                <a:close/>
              </a:path>
            </a:pathLst>
          </a:cu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E115C536-65AE-4BC4-8B09-CE1A681B53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45570" y="1937163"/>
            <a:ext cx="1641455" cy="1539922"/>
          </a:xfrm>
          <a:custGeom>
            <a:avLst/>
            <a:gdLst>
              <a:gd name="connsiteX0" fmla="*/ 256766 w 1770186"/>
              <a:gd name="connsiteY0" fmla="*/ 0 h 1763557"/>
              <a:gd name="connsiteX1" fmla="*/ 1426413 w 1770186"/>
              <a:gd name="connsiteY1" fmla="*/ 0 h 1763557"/>
              <a:gd name="connsiteX2" fmla="*/ 1431046 w 1770186"/>
              <a:gd name="connsiteY2" fmla="*/ 2830 h 1763557"/>
              <a:gd name="connsiteX3" fmla="*/ 1768622 w 1770186"/>
              <a:gd name="connsiteY3" fmla="*/ 376531 h 1763557"/>
              <a:gd name="connsiteX4" fmla="*/ 1770186 w 1770186"/>
              <a:gd name="connsiteY4" fmla="*/ 379797 h 1763557"/>
              <a:gd name="connsiteX5" fmla="*/ 1770186 w 1770186"/>
              <a:gd name="connsiteY5" fmla="*/ 1383761 h 1763557"/>
              <a:gd name="connsiteX6" fmla="*/ 1768622 w 1770186"/>
              <a:gd name="connsiteY6" fmla="*/ 1387027 h 1763557"/>
              <a:gd name="connsiteX7" fmla="*/ 1431046 w 1770186"/>
              <a:gd name="connsiteY7" fmla="*/ 1760728 h 1763557"/>
              <a:gd name="connsiteX8" fmla="*/ 1426414 w 1770186"/>
              <a:gd name="connsiteY8" fmla="*/ 1763557 h 1763557"/>
              <a:gd name="connsiteX9" fmla="*/ 256764 w 1770186"/>
              <a:gd name="connsiteY9" fmla="*/ 1763557 h 1763557"/>
              <a:gd name="connsiteX10" fmla="*/ 252132 w 1770186"/>
              <a:gd name="connsiteY10" fmla="*/ 1760728 h 1763557"/>
              <a:gd name="connsiteX11" fmla="*/ 28057 w 1770186"/>
              <a:gd name="connsiteY11" fmla="*/ 1556022 h 1763557"/>
              <a:gd name="connsiteX12" fmla="*/ 0 w 1770186"/>
              <a:gd name="connsiteY12" fmla="*/ 1518300 h 1763557"/>
              <a:gd name="connsiteX13" fmla="*/ 0 w 1770186"/>
              <a:gd name="connsiteY13" fmla="*/ 245258 h 1763557"/>
              <a:gd name="connsiteX14" fmla="*/ 28057 w 1770186"/>
              <a:gd name="connsiteY14" fmla="*/ 207536 h 1763557"/>
              <a:gd name="connsiteX15" fmla="*/ 252132 w 1770186"/>
              <a:gd name="connsiteY15" fmla="*/ 2830 h 176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70186" h="1763557">
                <a:moveTo>
                  <a:pt x="256766" y="0"/>
                </a:moveTo>
                <a:lnTo>
                  <a:pt x="1426413" y="0"/>
                </a:lnTo>
                <a:lnTo>
                  <a:pt x="1431046" y="2830"/>
                </a:lnTo>
                <a:cubicBezTo>
                  <a:pt x="1571266" y="98073"/>
                  <a:pt x="1687471" y="226340"/>
                  <a:pt x="1768622" y="376531"/>
                </a:cubicBezTo>
                <a:lnTo>
                  <a:pt x="1770186" y="379797"/>
                </a:lnTo>
                <a:lnTo>
                  <a:pt x="1770186" y="1383761"/>
                </a:lnTo>
                <a:lnTo>
                  <a:pt x="1768622" y="1387027"/>
                </a:lnTo>
                <a:cubicBezTo>
                  <a:pt x="1687471" y="1537218"/>
                  <a:pt x="1571266" y="1665485"/>
                  <a:pt x="1431046" y="1760728"/>
                </a:cubicBezTo>
                <a:lnTo>
                  <a:pt x="1426414" y="1763557"/>
                </a:lnTo>
                <a:lnTo>
                  <a:pt x="256764" y="1763557"/>
                </a:lnTo>
                <a:lnTo>
                  <a:pt x="252132" y="1760728"/>
                </a:lnTo>
                <a:cubicBezTo>
                  <a:pt x="168000" y="1703582"/>
                  <a:pt x="92514" y="1634548"/>
                  <a:pt x="28057" y="1556022"/>
                </a:cubicBezTo>
                <a:lnTo>
                  <a:pt x="0" y="1518300"/>
                </a:lnTo>
                <a:lnTo>
                  <a:pt x="0" y="245258"/>
                </a:lnTo>
                <a:lnTo>
                  <a:pt x="28057" y="207536"/>
                </a:lnTo>
                <a:cubicBezTo>
                  <a:pt x="92514" y="129010"/>
                  <a:pt x="168000" y="59976"/>
                  <a:pt x="252132" y="2830"/>
                </a:cubicBezTo>
                <a:close/>
              </a:path>
            </a:pathLst>
          </a:cu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CA92634-2718-4F3B-9B6F-70496432EC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42096" y="1937163"/>
            <a:ext cx="1641455" cy="1539922"/>
          </a:xfrm>
          <a:custGeom>
            <a:avLst/>
            <a:gdLst>
              <a:gd name="connsiteX0" fmla="*/ 198584 w 1741096"/>
              <a:gd name="connsiteY0" fmla="*/ 0 h 1633400"/>
              <a:gd name="connsiteX1" fmla="*/ 1542512 w 1741096"/>
              <a:gd name="connsiteY1" fmla="*/ 0 h 1633400"/>
              <a:gd name="connsiteX2" fmla="*/ 1616035 w 1741096"/>
              <a:gd name="connsiteY2" fmla="*/ 67184 h 1633400"/>
              <a:gd name="connsiteX3" fmla="*/ 1684080 w 1741096"/>
              <a:gd name="connsiteY3" fmla="*/ 142457 h 1633400"/>
              <a:gd name="connsiteX4" fmla="*/ 1741096 w 1741096"/>
              <a:gd name="connsiteY4" fmla="*/ 219115 h 1633400"/>
              <a:gd name="connsiteX5" fmla="*/ 1741096 w 1741096"/>
              <a:gd name="connsiteY5" fmla="*/ 1414285 h 1633400"/>
              <a:gd name="connsiteX6" fmla="*/ 1684080 w 1741096"/>
              <a:gd name="connsiteY6" fmla="*/ 1490943 h 1633400"/>
              <a:gd name="connsiteX7" fmla="*/ 1616035 w 1741096"/>
              <a:gd name="connsiteY7" fmla="*/ 1566216 h 1633400"/>
              <a:gd name="connsiteX8" fmla="*/ 1542512 w 1741096"/>
              <a:gd name="connsiteY8" fmla="*/ 1633400 h 1633400"/>
              <a:gd name="connsiteX9" fmla="*/ 198584 w 1741096"/>
              <a:gd name="connsiteY9" fmla="*/ 1633400 h 1633400"/>
              <a:gd name="connsiteX10" fmla="*/ 125061 w 1741096"/>
              <a:gd name="connsiteY10" fmla="*/ 1566216 h 1633400"/>
              <a:gd name="connsiteX11" fmla="*/ 57016 w 1741096"/>
              <a:gd name="connsiteY11" fmla="*/ 1490943 h 1633400"/>
              <a:gd name="connsiteX12" fmla="*/ 0 w 1741096"/>
              <a:gd name="connsiteY12" fmla="*/ 1414285 h 1633400"/>
              <a:gd name="connsiteX13" fmla="*/ 0 w 1741096"/>
              <a:gd name="connsiteY13" fmla="*/ 219115 h 1633400"/>
              <a:gd name="connsiteX14" fmla="*/ 57016 w 1741096"/>
              <a:gd name="connsiteY14" fmla="*/ 142457 h 1633400"/>
              <a:gd name="connsiteX15" fmla="*/ 125061 w 1741096"/>
              <a:gd name="connsiteY15" fmla="*/ 67184 h 16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41096" h="1633400">
                <a:moveTo>
                  <a:pt x="198584" y="0"/>
                </a:moveTo>
                <a:lnTo>
                  <a:pt x="1542512" y="0"/>
                </a:lnTo>
                <a:lnTo>
                  <a:pt x="1616035" y="67184"/>
                </a:lnTo>
                <a:cubicBezTo>
                  <a:pt x="1639884" y="91161"/>
                  <a:pt x="1662595" y="116282"/>
                  <a:pt x="1684080" y="142457"/>
                </a:cubicBezTo>
                <a:lnTo>
                  <a:pt x="1741096" y="219115"/>
                </a:lnTo>
                <a:lnTo>
                  <a:pt x="1741096" y="1414285"/>
                </a:lnTo>
                <a:lnTo>
                  <a:pt x="1684080" y="1490943"/>
                </a:lnTo>
                <a:cubicBezTo>
                  <a:pt x="1662595" y="1517119"/>
                  <a:pt x="1639884" y="1542239"/>
                  <a:pt x="1616035" y="1566216"/>
                </a:cubicBezTo>
                <a:lnTo>
                  <a:pt x="1542512" y="1633400"/>
                </a:lnTo>
                <a:lnTo>
                  <a:pt x="198584" y="1633400"/>
                </a:lnTo>
                <a:lnTo>
                  <a:pt x="125061" y="1566216"/>
                </a:lnTo>
                <a:cubicBezTo>
                  <a:pt x="101212" y="1542239"/>
                  <a:pt x="78501" y="1517119"/>
                  <a:pt x="57016" y="1490943"/>
                </a:cubicBezTo>
                <a:lnTo>
                  <a:pt x="0" y="1414285"/>
                </a:lnTo>
                <a:lnTo>
                  <a:pt x="0" y="219115"/>
                </a:lnTo>
                <a:lnTo>
                  <a:pt x="57016" y="142457"/>
                </a:lnTo>
                <a:cubicBezTo>
                  <a:pt x="78501" y="116282"/>
                  <a:pt x="101212" y="91161"/>
                  <a:pt x="125061" y="67184"/>
                </a:cubicBezTo>
                <a:close/>
              </a:path>
            </a:pathLst>
          </a:cu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316C48AC-71D3-4604-BB5D-F2C6F89A6C4F}"/>
              </a:ext>
            </a:extLst>
          </p:cNvPr>
          <p:cNvGrpSpPr/>
          <p:nvPr/>
        </p:nvGrpSpPr>
        <p:grpSpPr>
          <a:xfrm>
            <a:off x="4880817" y="3793259"/>
            <a:ext cx="1983316" cy="484717"/>
            <a:chOff x="852265" y="3147814"/>
            <a:chExt cx="1487487" cy="363538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01F50BA4-48A3-4B39-84FC-2DA501C477AA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D85E68ED-AC5D-4591-BEC9-5D9582B564B3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28">
              <a:extLst>
                <a:ext uri="{FF2B5EF4-FFF2-40B4-BE49-F238E27FC236}">
                  <a16:creationId xmlns:a16="http://schemas.microsoft.com/office/drawing/2014/main" id="{85240D65-A988-413D-8F5B-9CA4B707EDE1}"/>
                </a:ext>
              </a:extLst>
            </p:cNvPr>
            <p:cNvSpPr txBox="1"/>
            <p:nvPr/>
          </p:nvSpPr>
          <p:spPr>
            <a:xfrm>
              <a:off x="1078498" y="3171871"/>
              <a:ext cx="985175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教职工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17F89CB-E8C4-426F-85FE-DBE82CD81F62}"/>
              </a:ext>
            </a:extLst>
          </p:cNvPr>
          <p:cNvGrpSpPr/>
          <p:nvPr/>
        </p:nvGrpSpPr>
        <p:grpSpPr>
          <a:xfrm>
            <a:off x="7831748" y="3825335"/>
            <a:ext cx="1983316" cy="484717"/>
            <a:chOff x="852265" y="3147814"/>
            <a:chExt cx="1487487" cy="363538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7B570C9-2D74-4B5E-96AB-166431DC4CFF}"/>
                </a:ext>
              </a:extLst>
            </p:cNvPr>
            <p:cNvSpPr/>
            <p:nvPr/>
          </p:nvSpPr>
          <p:spPr bwMode="auto">
            <a:xfrm>
              <a:off x="852265" y="3147814"/>
              <a:ext cx="1487487" cy="363538"/>
            </a:xfrm>
            <a:custGeom>
              <a:avLst/>
              <a:gdLst>
                <a:gd name="T0" fmla="*/ 8 w 156"/>
                <a:gd name="T1" fmla="*/ 0 h 38"/>
                <a:gd name="T2" fmla="*/ 148 w 156"/>
                <a:gd name="T3" fmla="*/ 0 h 38"/>
                <a:gd name="T4" fmla="*/ 156 w 156"/>
                <a:gd name="T5" fmla="*/ 19 h 38"/>
                <a:gd name="T6" fmla="*/ 148 w 156"/>
                <a:gd name="T7" fmla="*/ 38 h 38"/>
                <a:gd name="T8" fmla="*/ 8 w 156"/>
                <a:gd name="T9" fmla="*/ 38 h 38"/>
                <a:gd name="T10" fmla="*/ 0 w 156"/>
                <a:gd name="T11" fmla="*/ 19 h 38"/>
                <a:gd name="T12" fmla="*/ 8 w 15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8" y="0"/>
                  </a:moveTo>
                  <a:lnTo>
                    <a:pt x="148" y="0"/>
                  </a:lnTo>
                  <a:lnTo>
                    <a:pt x="156" y="19"/>
                  </a:lnTo>
                  <a:lnTo>
                    <a:pt x="148" y="38"/>
                  </a:lnTo>
                  <a:lnTo>
                    <a:pt x="8" y="38"/>
                  </a:lnTo>
                  <a:lnTo>
                    <a:pt x="0" y="19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F2C9E9BB-8AAA-4698-B38B-67280D48A286}"/>
                </a:ext>
              </a:extLst>
            </p:cNvPr>
            <p:cNvSpPr/>
            <p:nvPr/>
          </p:nvSpPr>
          <p:spPr bwMode="auto">
            <a:xfrm>
              <a:off x="890365" y="3166864"/>
              <a:ext cx="1419224" cy="315913"/>
            </a:xfrm>
            <a:custGeom>
              <a:avLst/>
              <a:gdLst>
                <a:gd name="T0" fmla="*/ 7 w 149"/>
                <a:gd name="T1" fmla="*/ 0 h 33"/>
                <a:gd name="T2" fmla="*/ 141 w 149"/>
                <a:gd name="T3" fmla="*/ 0 h 33"/>
                <a:gd name="T4" fmla="*/ 149 w 149"/>
                <a:gd name="T5" fmla="*/ 17 h 33"/>
                <a:gd name="T6" fmla="*/ 141 w 149"/>
                <a:gd name="T7" fmla="*/ 33 h 33"/>
                <a:gd name="T8" fmla="*/ 7 w 149"/>
                <a:gd name="T9" fmla="*/ 33 h 33"/>
                <a:gd name="T10" fmla="*/ 0 w 149"/>
                <a:gd name="T11" fmla="*/ 17 h 33"/>
                <a:gd name="T12" fmla="*/ 7 w 149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33">
                  <a:moveTo>
                    <a:pt x="7" y="0"/>
                  </a:moveTo>
                  <a:lnTo>
                    <a:pt x="141" y="0"/>
                  </a:lnTo>
                  <a:lnTo>
                    <a:pt x="149" y="17"/>
                  </a:lnTo>
                  <a:lnTo>
                    <a:pt x="141" y="33"/>
                  </a:lnTo>
                  <a:lnTo>
                    <a:pt x="7" y="33"/>
                  </a:ln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28">
              <a:extLst>
                <a:ext uri="{FF2B5EF4-FFF2-40B4-BE49-F238E27FC236}">
                  <a16:creationId xmlns:a16="http://schemas.microsoft.com/office/drawing/2014/main" id="{5D0C7004-E99C-4F60-83A3-B9CA194C379C}"/>
                </a:ext>
              </a:extLst>
            </p:cNvPr>
            <p:cNvSpPr txBox="1"/>
            <p:nvPr/>
          </p:nvSpPr>
          <p:spPr>
            <a:xfrm>
              <a:off x="1078498" y="3171871"/>
              <a:ext cx="890738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/>
              <a:r>
                <a:rPr lang="zh-CN" altLang="en-US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司  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8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A041437-DCEE-4A14-89C7-95256E291CFC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DiUeE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4lHh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DiUeE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OJR4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OJR4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OJR4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OJR4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OJR4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O5R4S7DdIuDqDAAA1hoAABcAAAB1bml2ZXJzYWwvdW5pdmVyc2FsLnBuZ+2ZaVBTWb7AL0ij0wygLQoIhHEZ9TVNAAcJsg4QoK0WIgYEhBBpmqUJiSIBGgKEdp6gLNKOb0AJkCEIYQ0ie8LidGxS3THQPJYASUAmkkAiiRqTGEKSufQyNTVVU/U+vI/cqlv3d8499/7PfztLnTsXw0PNPzzyIQAA5uc/hV8CgD3BAGDcuc8UrDnOOPwZ+DDKuhQaCNAm7TfAgklqQFgAAPRUmW0nfgCWf3P909gsAHAo3bmNqtbeJAPAEcx5eEDkVwmbAkTHCeUiazUvLM9oDBj8+pMTdpnW8Ogjt7+5Cnc3iwj4xuREZjM8MNDjI+PMeyaHTIJN4SfobgeMp+uJlP9FyO6LYZowjsAwea4rS0I4FI9HREflRmerN7bwUep43gUmlVxE17xmWsLk4wb9Qym3ew8AxOc1ZbbnthNEqyFWOqGjIS0VVCWGJCG71QVPsxyJ/PB9APD48lxAasS776zRfQdBJTpRyh/7vVpodr8BX+XMBXGXC9WCnBMA8HQpyhIlDQGbPNoP2uWP7hEmAAA/uIu7uIu7uIu7uIu7uIu7uIu7uIv//9iHIReqFsE93O/+ctoYACh3joFY+3/DeqcyP83L+xy2y/hInmoxFVblq1oQlfpvr2KpsmjBOJ2cTWSsAcDVURF2Hkd4096qRRdpeSuQflTczLxPkl5G7y6jG6h8mr9Xmd/WehMHUfT2vmpymSbRz+tk1XuBYqXmxZ8scTxLuQtlAINZpCc3zLlHY0m6/coHkCfbLC+vsoSvVm+pLJZlkqJcdlbEuIZzbRIvrIbkrzdytPJxInuNqJOiYVM+iucP0TpJ9GCFGL9cpN20k+otie+ZYUIRq7mFxOJI3OxmdAqyYeRL/tD2j6xsXtbLM7ikFXyVv/795NpIq2aGzv7q/hOYTTFWwnx91nT6NRutf4KSxYbNcBimyoUElUVVU9N6++FUgRyXB6V4QMcV9fI6bFqOsEY2LG6Ig3b8tZ2N2TPCzxPXp1LZG56VV9SHgvond/bWdomRq26Q8rej8sJrmB/nC7KvKObxSfG+Lh+7p/M9/ad4Gw3HazLtGC0dyV3SbvGNSrKY8Ql1mRnPxV5zBZr9ThPefn+Kpy4/u1FdOM/pPam0QYtKKaGhEblUWhkub7LD4xhG2BeOOd5LSrlsNyswxWzaPoDBpXSLYT8obV5rb9Nf8yiwddKF2Wg8BOnwQh/1hvQeiEqi5/tV+JYeslUk1HvLhprMOxJBs4wMRrBdJ+W1tOo8HzLiUPDKM4gIuWlu+iK97fg+uvpO/8+d8FDG5LKLIJT1uonEkNKQC9jIKbsB3gLyHaeN9YVmIcpnduPMZen2Qjly9Qzl0d8/v4CcUDTeTBrmUvWj0h6Byv6cHDuryW+QkXDPpgsWk7UnVa7kz0F1oz8r5D4iVMU04TSpAh8MUq6rUeqOReADkvb028E6EH8XIyTe/Uf9VCHX8wVJMEqa7b7sItvDyRf8K6SvWlasHXgNx61HK4OovFwDlELwbQjM5QFftAa1zW/7UppxDs/pefOtFk3SakMMZf3mhGk6DDfAP10/V3K90hq+0inr0Xo0tTL0x8osuAIPwHZ+m2lc//NX7UU5I3F7WfuDrd09LjIygxw+6sfWfkjZgoaqUR+Fd1h8TQrC68MjUH4W95wUuWUpZ3We250Vcu1sspBeglr5ryWl/fA61t6r/rTxi/Z85Vw0T33rrHSe2UlK5SwXKDg5vvaSuHLK2vX1ofL1ajHF4g7lwwasf3a83ZLQTMa8kfSXmVZlfKYrhJT/Scj7SPys8NK017fZ8Ev1d796IG6TPkxqCvyiIdX2ZG/h1D0FP8TXpWrYZTDOSvemipjhsqKENTKwwPzm7Pj1fIZk/rsdsdCtz/pAK6TvycrIwPX64L+0KeU4bzL8oIguqZdPV8W+I8KP4RNDS95/gJKJaYkmMw9wRa9Cns6uZdOdPCWZcqiLeLSSPnngSim/BpWYEyGQZpK2mlSD4zqsFEPkrTX/JPGY/zjK8amzr2FbAZvgEoQ+MvW4QScS+xs0ojZqwxLBd407rldWSlsVCp9mWsfE3MYNvp+A/iBb8Qqpbq7OHMvgs67c3cp1DtUxkEKMbk6T51tNX6aPLIvFedWTvdCS8oLxT62MTnFHId7K0tczCH+dIVrfRbQWzYSD7u+MLqx5RPD3nB1I/O+AUResHQ09PqbOlwSNHfFf5lUT+vR69TgZ5XdTaCPY2pH6h5JzFz6OFLEn9tYILgqdbDCtyRB23NeRzBhHRgl9tFY0MqkFg9KkLl6db59jzt74Rc6Mt3xkZszavqmkpzHh4xIRO8SKYyc55OpI3H6zuHY8Jf1Bd+pGJWzZk5SybIZUzF9MdEcQWnH1YHipbIOcV4Yy4qwq39S7IZxzb03f/jZ5u1LJwAjqQ31h9Own5aeNw2kEXwtGiduY9yZ+0PypF2qimzP3mP87R8I1SYF18NoUUa8A5VilL/Qn+qsanhu5G3d6d8r2C7we7mhlmfRw6mBwcifLTXfDoRoZHPGf/pst38Nqb/RYxghHKhbafO3OFi2ndVduPalLiUfAnh91VUEr5ccr02Igl3J/6X1bY3W/LM4Zvbm4eDiYnWjrcdwE80Dtwwk/FNwcd4pxm+KwTJCPclyK3pT3nnrWCe3IFPg87aJzhY8xNkLGz9ZDqv2ud2KZ7+8V90z73WwpKbu15ReBPTjJRdZwJ3QZy2bun7eHY5aPSF4/cdPH/KwTMkgg7+H31/EoaQmTl9hn0dyChfhKMsucsu5fzWwUQilxDeEfIHxj5Qz5GGeqSNXLAaOj8H6oYyFe8SfH7RcZRzJNtNndrESu60QutV42YBRDZUEInYUuniHmigZKz6p/RaWqh5Vq8u0ZIH1hMNHfAPzNE4/TmGFZ6/Pfg1lEPjJxo0IeMDeOsZGmbBMaupEBUcx9P2i0YLiM1zgEK/lgOyglbRVt2OKKvt4L8TQj51NwCn7WVH0YEpwpBdlGhrlRSCmKeYOu6ZsBhx3pux+cuvvkH7BaE7mmmjNlP3i+wmqkWaUZC1OEugGHSzm/Wj3xE9YIlVqSRGlVfTN3cWbSzdPCwR60+a8yG1UmuvVQ//Sg1n8R5C08OOT2XDgxzvqSupOg0sVUMnbF0iKKSTN/Cy2baLx2tuJia6N3AS5PkGQZYc4eDWNJ5lk/qSrSxvPoSTEh0yMVQcGILvIV6+ZJrk/SsNNpVnYNEh7he4qu7Kk6XTtLjI8t/c6ZmUqWEw1a0opOlksaXM4vdxI11yR4eV/486bEEkyecyHqfH6L/o93ES30NzyoiwC753ECueDt98PE1r/OTrynebapn9amaMwy+++ha6pi2hW854qoExXsUNe66EG/FIGPdlZ3hVblVUGDOhLy0rdjSpprW+bP16MhUBiNOlDPSk7SJbjvL82HzmZR4hy1tynndcWBhaVptr7KF/o1F+I5pLhG6Jj38h6HaenPx+GztNLAYlJ2d00SvpuFklRd0d17NbG5Rfpxxy05tgb0dNRsV3ksbGppVCMibdI9nw0eDl4pweWlqMEIX6TOZr2OXIPCKNInebVLYblcVK7gjEN0kLURv5Mwat/0y4TUuQKuqvhjLp2xgxBQCYzqWzOXPunqRUrajSlfNd/Ku5l3G8reGNMK5AMzmVrpsX92CbmOsyv+LcJP84V2+fFlgRc4XHVG6Zb4eZYkO/g03CpZ8u9tHQvfTd8aQ+Pn8NKr4Mx92bHgdQDD4u7RspOC1SylA2Ut5N1bQrAFmbFE3/ciRSBds1l5RooUhIDdfNkq/x+8/ABm1tkAer8yoVA5l6Op+n3ZSeXMksDSeXsDQaT3GKFAC0pLD0uow2JzLO0u1HgodsezDmLe6EmXmeCq35tedRi7o67jBQy+6sU19A8/V+t3FlOyap+XyJfcBMJmxp7rtr5afqFaQLJGF/QIXohUqi1p98pHAP/V3/Y6ZqBdWJ7Ko+bZgmw7MEK+EVMMxOlN2ljQjLO6s2VDhCpX6Ilwnr1DcHT/mKXz946G9ywSmOF9leTwsDgFnvvBNsJBTiiDtdEn2Z7VNsXKGK263GKRhlJAepEFNvl4K9R3pxbdnGRgDPhocdMI4taMx80ScQNBllFbOyDaoJkBxddCC68OTLh64Rk5XYkxbHyZZVDVXcqNdkQBYtWHfCz65ay6XPK40QtlOn0Q4ZOZExNReRAOAIPUjj5O/u2kQcxMjcFGXEax6h55+4PoDcvRX9smi0VdFtLzAKC4I9jKCACm4QcAYH/YT0gr1GvEm/vAd/0dELoKzCOGw69HLGP6Lek/j1h426mPB8F2nyIdIpmxVnOv12rQAwfBJXxnmHLKBgePMEeDjhOVu4ylpYK1Q5KdEx49LMPDsLftzzVrbU4nXgHgdT44HE4LvHrzH1BLAwQUAAIACAA8lHhLbVEZO0oAAABqAAAAGwAAAHVuaXZlcnNhbC91bml2ZXJzYWwucG5nLnhtbLOxr8jNUShLLSrOzM+zVTLUM1Cyt+PlsikoSi3LTC1XqACKGekZQICSQiUqtzwzpSTDVsnC0BghlpGamZ5RYqtkZmgAF9QHGgkAUEsBAgAAFAACAAgAOJR4SxUOrShkBAAABxEAAB0AAAAAAAAAAQAAAAAAAAAAAHVuaXZlcnNhbC9jb21tb25fbWVzc2FnZXMubG5nUEsBAgAAFAACAAgAOJR4Swh+CyMpAwAAhgwAACcAAAAAAAAAAQAAAAAAnwQAAHVuaXZlcnNhbC9mbGFzaF9wdWJsaXNoaW5nX3NldHRpbmdzLnhtbFBLAQIAABQAAgAIADiUeEu1/AlkugIAAFUKAAAhAAAAAAAAAAEAAAAAAA0IAAB1bml2ZXJzYWwvZmxhc2hfc2tpbl9zZXR0aW5ncy54bWxQSwECAAAUAAIACAA4lHhLKpYPZ/4CAACXCwAAJgAAAAAAAAABAAAAAAAGCwAAdW5pdmVyc2FsL2h0bWxfcHVibGlzaGluZ19zZXR0aW5ncy54bWxQSwECAAAUAAIACAA4lHhLaHFSkZoBAAAfBgAAHwAAAAAAAAABAAAAAABIDgAAdW5pdmVyc2FsL2h0bWxfc2tpbl9zZXR0aW5ncy5qc1BLAQIAABQAAgAIADiUeEs9PC/RwQAAAOUBAAAaAAAAAAAAAAEAAAAAAB8QAAB1bml2ZXJzYWwvaTE4bl9wcmVzZXRzLnhtbFBLAQIAABQAAgAIADiUeEua+ZZkawAAAGsAAAAcAAAAAAAAAAEAAAAAABgRAAB1bml2ZXJzYWwvbG9jYWxfc2V0dGluZ3MueG1sUEsBAgAAFAACAAgARJRXRyO0Tvv7AgAAsAgAABQAAAAAAAAAAQAAAAAAvREAAHVuaXZlcnNhbC9wbGF5ZXIueG1sUEsBAgAAFAACAAgAOJR4S7CHI/RsAQAA9wIAACkAAAAAAAAAAQAAAAAA6hQAAHVuaXZlcnNhbC9za2luX2N1c3RvbWl6YXRpb25fc2V0dGluZ3MueG1sUEsBAgAAFAACAAgAO5R4S7DdIuDqDAAA1hoAABcAAAAAAAAAAAAAAAAAnRYAAHVuaXZlcnNhbC91bml2ZXJzYWwucG5nUEsBAgAAFAACAAgAPJR4S21RGTtKAAAAagAAABsAAAAAAAAAAQAAAAAAvCMAAHVuaXZlcnNhbC91bml2ZXJzYWwucG5nLnhtbFBLBQYAAAAACwALAEkDAAA/JAAAAAA="/>
  <p:tag name="ISPRING_PRESENTATION_TITLE" val="2018年度总结汇报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1_Office 主题​​">
  <a:themeElements>
    <a:clrScheme name="自定义 7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1273</Words>
  <Application>Microsoft Office PowerPoint</Application>
  <PresentationFormat>宽屏</PresentationFormat>
  <Paragraphs>280</Paragraphs>
  <Slides>29</Slides>
  <Notes>29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方正正大黑简体</vt:lpstr>
      <vt:lpstr>黑体</vt:lpstr>
      <vt:lpstr>宋体</vt:lpstr>
      <vt:lpstr>微软雅黑</vt:lpstr>
      <vt:lpstr>Arial</vt:lpstr>
      <vt:lpstr>Calibri</vt:lpstr>
      <vt:lpstr>Times New Roman</vt:lpstr>
      <vt:lpstr>1_Office 主题​​</vt:lpstr>
      <vt:lpstr>PowerPoint 演示文稿</vt:lpstr>
      <vt:lpstr>PowerPoint 演示文稿</vt:lpstr>
      <vt:lpstr>PowerPoint 演示文稿</vt:lpstr>
      <vt:lpstr>项目背景及需求分析 – 项目背景</vt:lpstr>
      <vt:lpstr>项目背景及需求分析 – 项目背景</vt:lpstr>
      <vt:lpstr>项目背景及需求分析 – 项目必要性分析</vt:lpstr>
      <vt:lpstr>项目背景及需求分析 – 项目可行性分析</vt:lpstr>
      <vt:lpstr>PowerPoint 演示文稿</vt:lpstr>
      <vt:lpstr>项目功能概述 – 用户画像</vt:lpstr>
      <vt:lpstr>项目功能概述 – 功能设计</vt:lpstr>
      <vt:lpstr>项目功能概述 – 功能设计</vt:lpstr>
      <vt:lpstr>项目功能概述 – 预约座位功能模拟</vt:lpstr>
      <vt:lpstr>项目功能概述 – 预约座位功能模拟</vt:lpstr>
      <vt:lpstr>项目功能概述 - 预约座位设计原则</vt:lpstr>
      <vt:lpstr>项目功能概述 – 预约座位情景模拟</vt:lpstr>
      <vt:lpstr>项目功能概述 – 实时查询功能模拟</vt:lpstr>
      <vt:lpstr>项目功能概述 – 实时查询功能模拟</vt:lpstr>
      <vt:lpstr>项目功能概述 – 项目竞争分析  </vt:lpstr>
      <vt:lpstr>PowerPoint 演示文稿</vt:lpstr>
      <vt:lpstr>项目架构设计 – 技术架构图</vt:lpstr>
      <vt:lpstr>项目架构设计 – 技术栈、语言、框架</vt:lpstr>
      <vt:lpstr>项目架构设计 – 工具</vt:lpstr>
      <vt:lpstr>PowerPoint 演示文稿</vt:lpstr>
      <vt:lpstr>项目迭代计划 - 项目风险分析</vt:lpstr>
      <vt:lpstr>项目迭代计划 </vt:lpstr>
      <vt:lpstr>项目迭代计划</vt:lpstr>
      <vt:lpstr>项目迭代计划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2018年度总结汇报PPT模板</dc:title>
  <dc:creator>歉然安可</dc:creator>
  <cp:lastModifiedBy>Wang Xinwei</cp:lastModifiedBy>
  <cp:revision>62</cp:revision>
  <dcterms:created xsi:type="dcterms:W3CDTF">2017-12-05T09:18:21Z</dcterms:created>
  <dcterms:modified xsi:type="dcterms:W3CDTF">2018-06-14T00:21:00Z</dcterms:modified>
</cp:coreProperties>
</file>